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257" r:id="rId2"/>
    <p:sldId id="258" r:id="rId3"/>
    <p:sldId id="259" r:id="rId4"/>
    <p:sldId id="323" r:id="rId5"/>
    <p:sldId id="260" r:id="rId6"/>
    <p:sldId id="320" r:id="rId7"/>
    <p:sldId id="262" r:id="rId8"/>
    <p:sldId id="263" r:id="rId9"/>
    <p:sldId id="264" r:id="rId10"/>
    <p:sldId id="321"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5" r:id="rId40"/>
    <p:sldId id="296" r:id="rId41"/>
    <p:sldId id="319" r:id="rId42"/>
    <p:sldId id="318" r:id="rId43"/>
    <p:sldId id="300" r:id="rId44"/>
    <p:sldId id="310" r:id="rId45"/>
    <p:sldId id="324" r:id="rId46"/>
    <p:sldId id="322" r:id="rId47"/>
    <p:sldId id="301" r:id="rId48"/>
    <p:sldId id="302" r:id="rId49"/>
    <p:sldId id="303" r:id="rId50"/>
    <p:sldId id="305" r:id="rId51"/>
    <p:sldId id="306" r:id="rId52"/>
    <p:sldId id="316" r:id="rId53"/>
    <p:sldId id="317" r:id="rId54"/>
    <p:sldId id="309" r:id="rId55"/>
    <p:sldId id="298" r:id="rId56"/>
    <p:sldId id="311" r:id="rId57"/>
    <p:sldId id="312" r:id="rId58"/>
    <p:sldId id="313" r:id="rId59"/>
    <p:sldId id="314" r:id="rId60"/>
    <p:sldId id="315"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71"/>
    <p:restoredTop sz="94684"/>
  </p:normalViewPr>
  <p:slideViewPr>
    <p:cSldViewPr snapToGrid="0" snapToObjects="1">
      <p:cViewPr varScale="1">
        <p:scale>
          <a:sx n="76" d="100"/>
          <a:sy n="76" d="100"/>
        </p:scale>
        <p:origin x="-424"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ADEF6-2EAE-BD43-BDAC-C938211DDDB7}" type="datetimeFigureOut">
              <a:rPr lang="en-US" smtClean="0"/>
              <a:t>3/16/20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8B2F5-9B11-6F4A-BEB0-A6C12D5CBAF7}" type="slidenum">
              <a:rPr lang="en-US" smtClean="0"/>
              <a:t>‹#›</a:t>
            </a:fld>
            <a:endParaRPr lang="en-US"/>
          </a:p>
        </p:txBody>
      </p:sp>
    </p:spTree>
    <p:extLst>
      <p:ext uri="{BB962C8B-B14F-4D97-AF65-F5344CB8AC3E}">
        <p14:creationId xmlns:p14="http://schemas.microsoft.com/office/powerpoint/2010/main" val="50986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ea typeface="MS PGothic" charset="-128"/>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CA208E01-0BA7-2D4D-88A4-794A8A475D8B}" type="slidenum">
              <a:rPr lang="en-US" altLang="en-US" sz="1200"/>
              <a:pPr/>
              <a:t>1</a:t>
            </a:fld>
            <a:endParaRPr lang="en-US" altLang="en-US" sz="1200"/>
          </a:p>
        </p:txBody>
      </p:sp>
    </p:spTree>
    <p:extLst>
      <p:ext uri="{BB962C8B-B14F-4D97-AF65-F5344CB8AC3E}">
        <p14:creationId xmlns:p14="http://schemas.microsoft.com/office/powerpoint/2010/main" val="841790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7BF5F8C-EBA8-1542-ABB3-CB6DBEF69CB0}" type="slidenum">
              <a:rPr lang="en-US" altLang="en-US" sz="1200"/>
              <a:pPr/>
              <a:t>18</a:t>
            </a:fld>
            <a:endParaRPr lang="en-US" altLang="en-US" sz="1200"/>
          </a:p>
        </p:txBody>
      </p:sp>
      <p:sp>
        <p:nvSpPr>
          <p:cNvPr id="70659" name="Rectangle 2"/>
          <p:cNvSpPr>
            <a:spLocks noGrp="1" noRot="1" noChangeAspect="1" noChangeArrowheads="1" noTextEdit="1"/>
          </p:cNvSpPr>
          <p:nvPr>
            <p:ph type="sldImg"/>
          </p:nvPr>
        </p:nvSpPr>
        <p:spPr>
          <a:xfrm>
            <a:off x="1257300" y="720725"/>
            <a:ext cx="4800600" cy="3600450"/>
          </a:xfrm>
          <a:ln/>
        </p:spPr>
      </p:sp>
      <p:sp>
        <p:nvSpPr>
          <p:cNvPr id="7066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19–2 </a:t>
            </a:r>
            <a:r>
              <a:rPr lang="en-US" altLang="en-US">
                <a:ea typeface="MS PGothic" charset="-128"/>
              </a:rPr>
              <a:t> </a:t>
            </a:r>
            <a:r>
              <a:rPr lang="en-US" altLang="en-US" b="1">
                <a:ea typeface="MS PGothic" charset="-128"/>
              </a:rPr>
              <a:t>Biochemical anatomy of a mitochondrion. </a:t>
            </a:r>
            <a:r>
              <a:rPr lang="en-US" altLang="en-US">
                <a:ea typeface="MS PGothic" charset="-128"/>
              </a:rPr>
              <a:t>(a) The outer membrane has pores that make it permeable to small molecules and ions, but not to proteins. The convolutions of the inner membrane, called cristae, provide a very large surface area. The inner membrane of a single liver mitochondrion may have more than 10,000 sets of electron-transfer systems (respiratory chains) and ATP synthase molecules, distributed over the membrane surface. (b) A typical animal cell has hundreds or thousands of mitochondria. This endothelial cell from bovine pulmonary artery was stained with fluorescent probes for actin (blue), for DNA (red), and for mitochondria (yellow). Notice the variability in length of the mitochondria. (c) The mitochondria of heart muscle (blue in this colorized electron micrograph) have more profuse cristae and thus a much larger area of inner membrane, with more than three times as many sets of respiratory chains as (d) liver mitochondria. Muscle and liver mitochondria are about the size of a bacterium—1 to 10 </a:t>
            </a:r>
            <a:r>
              <a:rPr lang="en-US" altLang="en-US" i="1">
                <a:ea typeface="MS PGothic" charset="-128"/>
              </a:rPr>
              <a:t>μ</a:t>
            </a:r>
            <a:r>
              <a:rPr lang="en-US" altLang="en-US">
                <a:ea typeface="MS PGothic" charset="-128"/>
              </a:rPr>
              <a:t>m long. The mitochondria of invertebrates, plants, and microbial eukaryotes are similar to those shown here, but with much variation in size, shape, and degree of convolution of the inner membrane.</a:t>
            </a:r>
          </a:p>
        </p:txBody>
      </p:sp>
    </p:spTree>
    <p:extLst>
      <p:ext uri="{BB962C8B-B14F-4D97-AF65-F5344CB8AC3E}">
        <p14:creationId xmlns:p14="http://schemas.microsoft.com/office/powerpoint/2010/main" val="99838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838 </a:t>
            </a:r>
            <a:r>
              <a:rPr lang="en-US" altLang="en-US">
                <a:ea typeface="MS PGothic" charset="-128"/>
              </a:rPr>
              <a:t>Sequence assembly. In a genomic sequence, each base pair of the genome is usually represented in multiple sequenced fragments, referred to as reads. Shown here is a small part of the genomic sequence of a new variant species of </a:t>
            </a:r>
            <a:r>
              <a:rPr lang="en-US" altLang="en-US" i="1">
                <a:ea typeface="MS PGothic" charset="-128"/>
              </a:rPr>
              <a:t>E. coli</a:t>
            </a:r>
            <a:r>
              <a:rPr lang="en-US" altLang="en-US">
                <a:ea typeface="MS PGothic" charset="-128"/>
              </a:rPr>
              <a:t>, with the reads generated by a 454 sequencer. The numbers at the top represent base-pair positions in the genome, relative to an arbitrarily defined reference point. All sequence fragments come from a particular long contig designated 356. The reads are represented by horizontal arrows, with computer-assigned identifiers for each read listed at the left. DNA strand segments are sequenced at random, with sequences obtained from one strand (5’ to 3’, left to right) represented by solid arrows and sequences obtained from the other strand (5’ to 3’, right to left) represented by dashed-line arrows (the latter automatically reported as their complement when they are merged with the overall dataset). The “coverage threshold” at the top is a measure of sequence quality. The wider green bar indicates sequences that have been obtained enough times to generate high confidence in the results; the depth of the coverage line indicates how many times a given base pair appears in a sequenced read. The vertical blue-shaded line indicates a part of the sequence that is highlighted by shading in the sequence line at the bottom of the figure. The “SNP statistics report” (inset) is a listing of positions where sequence changes called single</a:t>
            </a:r>
          </a:p>
          <a:p>
            <a:r>
              <a:rPr lang="en-US" altLang="en-US">
                <a:ea typeface="MS PGothic" charset="-128"/>
              </a:rPr>
              <a:t>nucleotide polymorphisms (SNPs; see Chapter 9) seem to be present in some of the reads. These putative SNPs are often checked by additional sequencing. They are indicated in the reads by thin blue vertical slash marks within the horizontal lines for each read.</a:t>
            </a: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E8C8A7C8-4D2C-EF43-8910-A598FFC45EC2}" type="slidenum">
              <a:rPr lang="en-US" altLang="en-US" sz="1200"/>
              <a:pPr/>
              <a:t>20</a:t>
            </a:fld>
            <a:endParaRPr lang="en-US" altLang="en-US" sz="1200"/>
          </a:p>
        </p:txBody>
      </p:sp>
    </p:spTree>
    <p:extLst>
      <p:ext uri="{BB962C8B-B14F-4D97-AF65-F5344CB8AC3E}">
        <p14:creationId xmlns:p14="http://schemas.microsoft.com/office/powerpoint/2010/main" val="31097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19–4 Prosthetic groups of cytochromes. </a:t>
            </a:r>
            <a:r>
              <a:rPr lang="en-US" altLang="en-US">
                <a:ea typeface="MS PGothic" charset="-128"/>
              </a:rPr>
              <a:t>(a) Each group consists of four five-membered, nitrogen-containing rings in a cyclic structure called a porphyrin. The four nitrogen atoms are coordinated with a central Fe ion, either Fe</a:t>
            </a:r>
            <a:r>
              <a:rPr lang="en-US" altLang="en-US" baseline="30000">
                <a:ea typeface="MS PGothic" charset="-128"/>
              </a:rPr>
              <a:t>2+</a:t>
            </a:r>
            <a:r>
              <a:rPr lang="en-US" altLang="en-US">
                <a:ea typeface="MS PGothic" charset="-128"/>
              </a:rPr>
              <a:t> or Fe</a:t>
            </a:r>
            <a:r>
              <a:rPr lang="en-US" altLang="en-US" baseline="30000">
                <a:ea typeface="MS PGothic" charset="-128"/>
              </a:rPr>
              <a:t>3+</a:t>
            </a:r>
            <a:r>
              <a:rPr lang="en-US" altLang="en-US">
                <a:ea typeface="MS PGothic" charset="-128"/>
              </a:rPr>
              <a:t>. Iron protoporphyrin IX is found in </a:t>
            </a:r>
            <a:r>
              <a:rPr lang="en-US" altLang="en-US" i="1">
                <a:ea typeface="MS PGothic" charset="-128"/>
              </a:rPr>
              <a:t>b</a:t>
            </a:r>
            <a:r>
              <a:rPr lang="en-US" altLang="en-US">
                <a:ea typeface="MS PGothic" charset="-128"/>
              </a:rPr>
              <a:t>-type cytochromes and in hemoglobin and myoglobin (see Fig. 4–17). Heme </a:t>
            </a:r>
            <a:r>
              <a:rPr lang="en-US" altLang="en-US" i="1">
                <a:ea typeface="MS PGothic" charset="-128"/>
              </a:rPr>
              <a:t>c </a:t>
            </a:r>
            <a:r>
              <a:rPr lang="en-US" altLang="en-US">
                <a:ea typeface="MS PGothic" charset="-128"/>
              </a:rPr>
              <a:t>is covalently bound to the protein of cytochrome </a:t>
            </a:r>
            <a:r>
              <a:rPr lang="en-US" altLang="en-US" i="1">
                <a:ea typeface="MS PGothic" charset="-128"/>
              </a:rPr>
              <a:t>c </a:t>
            </a:r>
            <a:r>
              <a:rPr lang="en-US" altLang="en-US">
                <a:ea typeface="MS PGothic" charset="-128"/>
              </a:rPr>
              <a:t>through thioether bonds to two Cys residues. Heme </a:t>
            </a:r>
            <a:r>
              <a:rPr lang="en-US" altLang="en-US" i="1">
                <a:ea typeface="MS PGothic" charset="-128"/>
              </a:rPr>
              <a:t>a</a:t>
            </a:r>
            <a:r>
              <a:rPr lang="en-US" altLang="en-US">
                <a:ea typeface="MS PGothic" charset="-128"/>
              </a:rPr>
              <a:t>, found in </a:t>
            </a:r>
            <a:r>
              <a:rPr lang="en-US" altLang="en-US" i="1">
                <a:ea typeface="MS PGothic" charset="-128"/>
              </a:rPr>
              <a:t>a-</a:t>
            </a:r>
            <a:r>
              <a:rPr lang="en-US" altLang="en-US">
                <a:ea typeface="MS PGothic" charset="-128"/>
              </a:rPr>
              <a:t>type cytochromes, has a long isoprenoid tail attached to one of the five-membered rings. The conjugated double-bond system (shaded light red) of the porphyrin ring has delocalized </a:t>
            </a:r>
            <a:r>
              <a:rPr lang="el-GR" altLang="en-US">
                <a:ea typeface="MS PGothic" charset="-128"/>
              </a:rPr>
              <a:t>π</a:t>
            </a:r>
            <a:r>
              <a:rPr lang="en-US" altLang="en-US" i="1">
                <a:ea typeface="MS PGothic" charset="-128"/>
              </a:rPr>
              <a:t> </a:t>
            </a:r>
            <a:r>
              <a:rPr lang="en-US" altLang="en-US">
                <a:ea typeface="MS PGothic" charset="-128"/>
              </a:rPr>
              <a:t>electrons that are relatively easily excited by photons with the wavelengths of visible light, which accounts for the strong absorption by hemes (and related compounds) in the visible region of the spectrum. (b) Absorption spectra of cytochrome </a:t>
            </a:r>
            <a:r>
              <a:rPr lang="en-US" altLang="en-US" i="1">
                <a:ea typeface="MS PGothic" charset="-128"/>
              </a:rPr>
              <a:t>c </a:t>
            </a:r>
            <a:r>
              <a:rPr lang="en-US" altLang="en-US">
                <a:ea typeface="MS PGothic" charset="-128"/>
              </a:rPr>
              <a:t>(cyt </a:t>
            </a:r>
            <a:r>
              <a:rPr lang="en-US" altLang="en-US" i="1">
                <a:ea typeface="MS PGothic" charset="-128"/>
              </a:rPr>
              <a:t>c</a:t>
            </a:r>
            <a:r>
              <a:rPr lang="en-US" altLang="en-US">
                <a:ea typeface="MS PGothic" charset="-128"/>
              </a:rPr>
              <a:t>) in its oxidized (blue) and reduced (red) forms. The characteristic </a:t>
            </a:r>
            <a:r>
              <a:rPr lang="el-GR" altLang="en-US" i="1">
                <a:ea typeface="MS PGothic" charset="-128"/>
              </a:rPr>
              <a:t>α</a:t>
            </a:r>
            <a:r>
              <a:rPr lang="en-US" altLang="en-US">
                <a:ea typeface="MS PGothic" charset="-128"/>
              </a:rPr>
              <a:t>, </a:t>
            </a:r>
            <a:r>
              <a:rPr lang="el-GR" altLang="en-US" i="1">
                <a:ea typeface="MS PGothic" charset="-128"/>
              </a:rPr>
              <a:t>β</a:t>
            </a:r>
            <a:r>
              <a:rPr lang="en-US" altLang="en-US">
                <a:ea typeface="MS PGothic" charset="-128"/>
              </a:rPr>
              <a:t>, and </a:t>
            </a:r>
            <a:r>
              <a:rPr lang="el-GR" altLang="en-US" i="1">
                <a:ea typeface="MS PGothic" charset="-128"/>
              </a:rPr>
              <a:t>γ</a:t>
            </a:r>
            <a:r>
              <a:rPr lang="en-US" altLang="en-US" i="1">
                <a:ea typeface="MS PGothic" charset="-128"/>
              </a:rPr>
              <a:t> </a:t>
            </a:r>
            <a:r>
              <a:rPr lang="en-US" altLang="en-US">
                <a:ea typeface="MS PGothic" charset="-128"/>
              </a:rPr>
              <a:t>bands of the reduced form are labeled.</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69BAC9E3-C509-334D-8BDC-260D034EF20A}" type="slidenum">
              <a:rPr lang="en-US" altLang="en-US" sz="1200"/>
              <a:pPr/>
              <a:t>21</a:t>
            </a:fld>
            <a:endParaRPr lang="en-US" altLang="en-US" sz="1200"/>
          </a:p>
        </p:txBody>
      </p:sp>
    </p:spTree>
    <p:extLst>
      <p:ext uri="{BB962C8B-B14F-4D97-AF65-F5344CB8AC3E}">
        <p14:creationId xmlns:p14="http://schemas.microsoft.com/office/powerpoint/2010/main" val="1367761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19–5 Iron-sulfur centers. </a:t>
            </a:r>
            <a:r>
              <a:rPr lang="en-US" altLang="en-US">
                <a:ea typeface="MS PGothic" charset="-128"/>
              </a:rPr>
              <a:t>The Fe-S centers of iron-sulfur proteins may be as simple as (a), with a single Fe ion surrounded by the S atoms of four Cys residues. Other centers include both inorganic and Cys S atoms, as in (b) 2Fe-2S or (c) 4Fe-4S centers. (d) The ferredoxin of the cyanobacterium </a:t>
            </a:r>
            <a:r>
              <a:rPr lang="en-US" altLang="en-US" i="1">
                <a:ea typeface="MS PGothic" charset="-128"/>
              </a:rPr>
              <a:t>Anabaena </a:t>
            </a:r>
            <a:r>
              <a:rPr lang="en-US" altLang="en-US">
                <a:ea typeface="MS PGothic" charset="-128"/>
              </a:rPr>
              <a:t>7120 has one 2Fe-2S center (PDB ID 1FRD); Fe is red, inorganic S is yellow, and the S of Cys is orange. (Note that in these designations only the inorganic S atoms are counted. For example, in the 2Fe-2S center (b), each Fe ion is actually surrounded by four S atoms.) The exact standard reduction potential of the iron in these centers depends on the type of center and its interaction with the associated protein.</a:t>
            </a: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938F1400-AC4C-164B-B2A2-BCB1C1FB88E7}" type="slidenum">
              <a:rPr lang="en-US" altLang="en-US" sz="1200"/>
              <a:pPr/>
              <a:t>22</a:t>
            </a:fld>
            <a:endParaRPr lang="en-US" altLang="en-US" sz="1200"/>
          </a:p>
        </p:txBody>
      </p:sp>
    </p:spTree>
    <p:extLst>
      <p:ext uri="{BB962C8B-B14F-4D97-AF65-F5344CB8AC3E}">
        <p14:creationId xmlns:p14="http://schemas.microsoft.com/office/powerpoint/2010/main" val="484727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08CE00E4-B060-674E-9FDC-81A737D05471}" type="slidenum">
              <a:rPr lang="en-US" altLang="en-US" sz="1200"/>
              <a:pPr/>
              <a:t>24</a:t>
            </a:fld>
            <a:endParaRPr lang="en-US" altLang="en-US" sz="1200"/>
          </a:p>
        </p:txBody>
      </p:sp>
      <p:sp>
        <p:nvSpPr>
          <p:cNvPr id="74755" name="Rectangle 2"/>
          <p:cNvSpPr>
            <a:spLocks noGrp="1" noRot="1" noChangeAspect="1" noChangeArrowheads="1" noTextEdit="1"/>
          </p:cNvSpPr>
          <p:nvPr>
            <p:ph type="sldImg"/>
          </p:nvPr>
        </p:nvSpPr>
        <p:spPr>
          <a:xfrm>
            <a:off x="1257300" y="720725"/>
            <a:ext cx="4800600" cy="3600450"/>
          </a:xfrm>
          <a:ln/>
        </p:spPr>
      </p:sp>
      <p:sp>
        <p:nvSpPr>
          <p:cNvPr id="7475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solidFill>
                  <a:srgbClr val="0071FF"/>
                </a:solidFill>
                <a:latin typeface="SolexBoldLining" charset="0"/>
                <a:ea typeface="MS PGothic" charset="-128"/>
              </a:rPr>
              <a:t>FIGURE 19–3 </a:t>
            </a:r>
            <a:r>
              <a:rPr lang="en-US" altLang="en-US" b="1">
                <a:solidFill>
                  <a:srgbClr val="000000"/>
                </a:solidFill>
                <a:latin typeface="Whitney-Semibold" charset="0"/>
                <a:ea typeface="MS PGothic" charset="-128"/>
              </a:rPr>
              <a:t>Ubiquinone (Q, or coenzyme Q).</a:t>
            </a:r>
            <a:r>
              <a:rPr lang="en-US" altLang="en-US">
                <a:solidFill>
                  <a:srgbClr val="000000"/>
                </a:solidFill>
                <a:latin typeface="Whitney-Semibold" charset="0"/>
                <a:ea typeface="MS PGothic" charset="-128"/>
              </a:rPr>
              <a:t> </a:t>
            </a:r>
            <a:r>
              <a:rPr lang="en-US" altLang="en-US">
                <a:solidFill>
                  <a:srgbClr val="000000"/>
                </a:solidFill>
                <a:latin typeface="Whitney-Light" charset="0"/>
                <a:ea typeface="MS PGothic" charset="-128"/>
              </a:rPr>
              <a:t>Complete reduction of ubiquinone requires two electrons and two protons, and occurs in two steps through the semiquinone radical intermediate.</a:t>
            </a:r>
            <a:endParaRPr lang="en-US" altLang="en-US">
              <a:latin typeface="Arial" charset="0"/>
              <a:ea typeface="MS PGothic" charset="-128"/>
            </a:endParaRPr>
          </a:p>
        </p:txBody>
      </p:sp>
    </p:spTree>
    <p:extLst>
      <p:ext uri="{BB962C8B-B14F-4D97-AF65-F5344CB8AC3E}">
        <p14:creationId xmlns:p14="http://schemas.microsoft.com/office/powerpoint/2010/main" val="482313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F9F85787-6E4F-D649-B03E-26DAC200FB12}" type="slidenum">
              <a:rPr lang="en-US" altLang="en-US" sz="1200"/>
              <a:pPr/>
              <a:t>27</a:t>
            </a:fld>
            <a:endParaRPr lang="en-US" altLang="en-US" sz="1200"/>
          </a:p>
        </p:txBody>
      </p:sp>
      <p:sp>
        <p:nvSpPr>
          <p:cNvPr id="75779" name="Rectangle 2"/>
          <p:cNvSpPr>
            <a:spLocks noGrp="1" noRot="1" noChangeAspect="1" noChangeArrowheads="1" noTextEdit="1"/>
          </p:cNvSpPr>
          <p:nvPr>
            <p:ph type="sldImg"/>
          </p:nvPr>
        </p:nvSpPr>
        <p:spPr>
          <a:xfrm>
            <a:off x="1257300" y="720725"/>
            <a:ext cx="4800600" cy="3600450"/>
          </a:xfrm>
          <a:ln/>
        </p:spPr>
      </p:sp>
      <p:sp>
        <p:nvSpPr>
          <p:cNvPr id="7578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19–8</a:t>
            </a:r>
            <a:r>
              <a:rPr lang="en-US" altLang="en-US">
                <a:ea typeface="MS PGothic" charset="-128"/>
              </a:rPr>
              <a:t> </a:t>
            </a:r>
            <a:r>
              <a:rPr lang="en-US" altLang="en-US" b="1">
                <a:ea typeface="MS PGothic" charset="-128"/>
              </a:rPr>
              <a:t>Structure of Complex I (NADH:ubiquinone oxidoreductase).</a:t>
            </a:r>
            <a:r>
              <a:rPr lang="en-US" altLang="en-US">
                <a:ea typeface="MS PGothic" charset="-128"/>
              </a:rPr>
              <a:t> Complex I (shown here is the crystal structure from the bacteriumThermus thermophilus) catalyzes the transfer of a hydride ion from NADHto FMN, and from the FMN, two electrons pass through a series of FeScenters to the Fe-S center N-2 in the matrix arm of the complex. Electrontransfer from N-2 to ubiquinone on the membrane arm forms QH2, which diffuses into the lipid bilayer. This electron transfer also drives expulsion from the matrix of four protons per pair of electrons. Proton flux produces an electrochemical potential across the inner mitochondrial membrane(N side negative, P side positive). The detailed mechanism that couples electron and proton transfer in Complex I is not yet known, but three of the membrane subunits are structurally related to a known Naϩ-Hϩ anti-porter, and the path of proton movement may be similar in both cases. The fourth putative proton pathway is through an integral subunit closer to the Q-binding site. A long helix (not visible in this view) lying along the surface of the membrane arm may coordinate the action of all four proton pumps when Q is reduced.</a:t>
            </a:r>
            <a:endParaRPr lang="en-US" altLang="en-US">
              <a:latin typeface="Arial" charset="0"/>
              <a:ea typeface="MS PGothic" charset="-128"/>
            </a:endParaRPr>
          </a:p>
        </p:txBody>
      </p:sp>
    </p:spTree>
    <p:extLst>
      <p:ext uri="{BB962C8B-B14F-4D97-AF65-F5344CB8AC3E}">
        <p14:creationId xmlns:p14="http://schemas.microsoft.com/office/powerpoint/2010/main" val="2134422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89AF981C-FB32-984C-8857-721E7AA6472C}" type="slidenum">
              <a:rPr lang="en-US" altLang="en-US" sz="1200"/>
              <a:pPr/>
              <a:t>30</a:t>
            </a:fld>
            <a:endParaRPr lang="en-US" altLang="en-US" sz="1200"/>
          </a:p>
        </p:txBody>
      </p:sp>
      <p:sp>
        <p:nvSpPr>
          <p:cNvPr id="76803" name="Rectangle 2"/>
          <p:cNvSpPr>
            <a:spLocks noGrp="1" noRot="1" noChangeAspect="1" noChangeArrowheads="1" noTextEdit="1"/>
          </p:cNvSpPr>
          <p:nvPr>
            <p:ph type="sldImg"/>
          </p:nvPr>
        </p:nvSpPr>
        <p:spPr>
          <a:xfrm>
            <a:off x="1257300" y="720725"/>
            <a:ext cx="4800600" cy="3600450"/>
          </a:xfrm>
          <a:ln/>
        </p:spPr>
      </p:sp>
      <p:sp>
        <p:nvSpPr>
          <p:cNvPr id="7680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19–9 Structure of Complex II (succinate dehydrogenase). </a:t>
            </a:r>
            <a:r>
              <a:rPr lang="en-US" altLang="en-US">
                <a:ea typeface="MS PGothic" charset="-128"/>
              </a:rPr>
              <a:t>This complex (porcine) has two transmembrane subunits, C and D; sub-units A and B extend into the matrix. Just behind the FAD in subunit A is the binding site for succinate. Subunit B has three Fe-S centers, ubiquinoneis bound to subunit B, and heme b is sandwiched between subunits C andD. Two phosphatidylethanolamine molecules are so tightly bound to sub-unit D that they show up in the crystal structure. Electrons move (blue arrows) from succinate to FAD, then through the three Fe-S centers to ubiquinone. The heme b is not on the main path of electron transfer but protects against the formation of reactive oxygen species (ROS) by electrons that go astray. </a:t>
            </a:r>
            <a:endParaRPr lang="en-US" altLang="en-US">
              <a:latin typeface="Arial" charset="0"/>
              <a:ea typeface="MS PGothic" charset="-128"/>
            </a:endParaRPr>
          </a:p>
        </p:txBody>
      </p:sp>
    </p:spTree>
    <p:extLst>
      <p:ext uri="{BB962C8B-B14F-4D97-AF65-F5344CB8AC3E}">
        <p14:creationId xmlns:p14="http://schemas.microsoft.com/office/powerpoint/2010/main" val="1249398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ea typeface="MS PGothic" charset="-128"/>
            </a:endParaRP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1100E542-630F-7C47-9F42-B5823BD51CA7}" type="slidenum">
              <a:rPr lang="en-US" altLang="en-US" sz="1200"/>
              <a:pPr/>
              <a:t>31</a:t>
            </a:fld>
            <a:endParaRPr lang="en-US" altLang="en-US" sz="1200"/>
          </a:p>
        </p:txBody>
      </p:sp>
    </p:spTree>
    <p:extLst>
      <p:ext uri="{BB962C8B-B14F-4D97-AF65-F5344CB8AC3E}">
        <p14:creationId xmlns:p14="http://schemas.microsoft.com/office/powerpoint/2010/main" val="1414800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575AFB2A-64BC-7D4E-9367-66D73697ED1E}" type="slidenum">
              <a:rPr lang="en-US" altLang="en-US" sz="1200"/>
              <a:pPr/>
              <a:t>32</a:t>
            </a:fld>
            <a:endParaRPr lang="en-US" altLang="en-US" sz="1200"/>
          </a:p>
        </p:txBody>
      </p:sp>
      <p:sp>
        <p:nvSpPr>
          <p:cNvPr id="81923" name="Rectangle 2"/>
          <p:cNvSpPr>
            <a:spLocks noGrp="1" noRot="1" noChangeAspect="1" noChangeArrowheads="1" noTextEdit="1"/>
          </p:cNvSpPr>
          <p:nvPr>
            <p:ph type="sldImg"/>
          </p:nvPr>
        </p:nvSpPr>
        <p:spPr>
          <a:xfrm>
            <a:off x="1257300" y="720725"/>
            <a:ext cx="4800600" cy="3600450"/>
          </a:xfrm>
          <a:ln/>
        </p:spPr>
      </p:sp>
      <p:sp>
        <p:nvSpPr>
          <p:cNvPr id="8192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19–12 The Q cycle, shown in two stages. </a:t>
            </a:r>
            <a:r>
              <a:rPr lang="en-US" altLang="en-US">
                <a:ea typeface="MS PGothic" charset="-128"/>
              </a:rPr>
              <a:t>The path of electrons through Complex III is shown with blue arrows; the movement of various forms of ubiquinone, with black arrows. (a) In the first stage, Q on the Nside is reduced to the semiquinone radical, which moves back into position to accept another electron. (b) In the second stage, the semiquinone radical is converted to QH2. Meanwhile, on the P side of the membrane, two molecules of QH2 are oxidized to Q, releasing two protons per Q molecule(four protons in all) into the inter membrane space. Each QH2 donates one electron (via the Rieske Fe-S center) to cytochrome c1, and one electron(via cytochrome b) to a molecule of Q near the N side, reducing it in two steps to QH2. This reduction also consumes two protons per Q, which are taken up from the matrix (N side). Reduced cytochrome c1 passes electrons one at a time to cytochrome c, which dissociates and carries electrons to Complex IV. In each cycle, one reduction of Q at the QN site is coupled with two oxidations of QH2 at the QP site by consuming two protons from the matrix and releasing four protons into the inter membrane space.</a:t>
            </a:r>
          </a:p>
        </p:txBody>
      </p:sp>
    </p:spTree>
    <p:extLst>
      <p:ext uri="{BB962C8B-B14F-4D97-AF65-F5344CB8AC3E}">
        <p14:creationId xmlns:p14="http://schemas.microsoft.com/office/powerpoint/2010/main" val="999591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0D6B971E-954F-584C-9C0A-59352E942BFB}" type="slidenum">
              <a:rPr lang="en-US" altLang="en-US" sz="1200"/>
              <a:pPr/>
              <a:t>34</a:t>
            </a:fld>
            <a:endParaRPr lang="en-US" altLang="en-US" sz="1200"/>
          </a:p>
        </p:txBody>
      </p:sp>
      <p:sp>
        <p:nvSpPr>
          <p:cNvPr id="82947" name="Rectangle 2"/>
          <p:cNvSpPr>
            <a:spLocks noGrp="1" noRot="1" noChangeAspect="1" noChangeArrowheads="1" noTextEdit="1"/>
          </p:cNvSpPr>
          <p:nvPr>
            <p:ph type="sldImg"/>
          </p:nvPr>
        </p:nvSpPr>
        <p:spPr>
          <a:xfrm>
            <a:off x="1257300" y="720725"/>
            <a:ext cx="4800600" cy="3600450"/>
          </a:xfrm>
          <a:ln/>
        </p:spPr>
      </p:sp>
      <p:sp>
        <p:nvSpPr>
          <p:cNvPr id="82948"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19–4a (part 2) Prosthetic groups of cytochromes. </a:t>
            </a:r>
            <a:r>
              <a:rPr lang="en-US" altLang="en-US">
                <a:ea typeface="MS PGothic" charset="-128"/>
              </a:rPr>
              <a:t>(a) Each group consists of four five-membered, nitrogen-containing rings in a cyclic structure called a porphyrin. The four nitrogen atoms are coordinated with a central Fe ion, either Fe</a:t>
            </a:r>
            <a:r>
              <a:rPr lang="en-US" altLang="en-US" baseline="30000">
                <a:ea typeface="MS PGothic" charset="-128"/>
              </a:rPr>
              <a:t>2+</a:t>
            </a:r>
            <a:r>
              <a:rPr lang="en-US" altLang="en-US">
                <a:ea typeface="MS PGothic" charset="-128"/>
              </a:rPr>
              <a:t> or Fe</a:t>
            </a:r>
            <a:r>
              <a:rPr lang="en-US" altLang="en-US" baseline="30000">
                <a:ea typeface="MS PGothic" charset="-128"/>
              </a:rPr>
              <a:t>3+</a:t>
            </a:r>
            <a:r>
              <a:rPr lang="en-US" altLang="en-US">
                <a:ea typeface="MS PGothic" charset="-128"/>
              </a:rPr>
              <a:t>. Iron protoporphyrin IX is found in </a:t>
            </a:r>
            <a:r>
              <a:rPr lang="en-US" altLang="en-US" i="1">
                <a:ea typeface="MS PGothic" charset="-128"/>
              </a:rPr>
              <a:t>b</a:t>
            </a:r>
            <a:r>
              <a:rPr lang="en-US" altLang="en-US">
                <a:ea typeface="MS PGothic" charset="-128"/>
              </a:rPr>
              <a:t>-type cytochromes and in hemoglobin and myoglobin (see Fig. 4–17). Heme </a:t>
            </a:r>
            <a:r>
              <a:rPr lang="en-US" altLang="en-US" i="1">
                <a:ea typeface="MS PGothic" charset="-128"/>
              </a:rPr>
              <a:t>c </a:t>
            </a:r>
            <a:r>
              <a:rPr lang="en-US" altLang="en-US">
                <a:ea typeface="MS PGothic" charset="-128"/>
              </a:rPr>
              <a:t>is covalently bound to the protein of cytochrome </a:t>
            </a:r>
            <a:r>
              <a:rPr lang="en-US" altLang="en-US" i="1">
                <a:ea typeface="MS PGothic" charset="-128"/>
              </a:rPr>
              <a:t>c </a:t>
            </a:r>
            <a:r>
              <a:rPr lang="en-US" altLang="en-US">
                <a:ea typeface="MS PGothic" charset="-128"/>
              </a:rPr>
              <a:t>through thioether bonds to two Cys residues. Heme </a:t>
            </a:r>
            <a:r>
              <a:rPr lang="en-US" altLang="en-US" i="1">
                <a:ea typeface="MS PGothic" charset="-128"/>
              </a:rPr>
              <a:t>a</a:t>
            </a:r>
            <a:r>
              <a:rPr lang="en-US" altLang="en-US">
                <a:ea typeface="MS PGothic" charset="-128"/>
              </a:rPr>
              <a:t>, found in </a:t>
            </a:r>
            <a:r>
              <a:rPr lang="en-US" altLang="en-US" i="1">
                <a:ea typeface="MS PGothic" charset="-128"/>
              </a:rPr>
              <a:t>a-</a:t>
            </a:r>
            <a:r>
              <a:rPr lang="en-US" altLang="en-US">
                <a:ea typeface="MS PGothic" charset="-128"/>
              </a:rPr>
              <a:t>type cytochromes, has a long isoprenoid tail attached to one of the five-membered rings. The conjugated double-bond system (shaded light red) of the porphyrin ring has delocalized </a:t>
            </a:r>
            <a:r>
              <a:rPr lang="el-GR" altLang="en-US">
                <a:ea typeface="MS PGothic" charset="-128"/>
              </a:rPr>
              <a:t>π</a:t>
            </a:r>
            <a:r>
              <a:rPr lang="en-US" altLang="en-US" i="1">
                <a:ea typeface="MS PGothic" charset="-128"/>
              </a:rPr>
              <a:t> </a:t>
            </a:r>
            <a:r>
              <a:rPr lang="en-US" altLang="en-US">
                <a:ea typeface="MS PGothic" charset="-128"/>
              </a:rPr>
              <a:t>electrons that are relatively easily excited by photons with the wavelengths of visible light, which accounts for the strong absorption by hemes (and related compounds) in the visible region of the spectrum.</a:t>
            </a:r>
          </a:p>
        </p:txBody>
      </p:sp>
    </p:spTree>
    <p:extLst>
      <p:ext uri="{BB962C8B-B14F-4D97-AF65-F5344CB8AC3E}">
        <p14:creationId xmlns:p14="http://schemas.microsoft.com/office/powerpoint/2010/main" val="316500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ea typeface="MS PGothic" charset="-128"/>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FD947CE8-183D-FD4A-B59C-64AE114F13FE}" type="slidenum">
              <a:rPr lang="en-US" altLang="en-US" sz="1200"/>
              <a:pPr/>
              <a:t>2</a:t>
            </a:fld>
            <a:endParaRPr lang="en-US" altLang="en-US" sz="1200"/>
          </a:p>
        </p:txBody>
      </p:sp>
    </p:spTree>
    <p:extLst>
      <p:ext uri="{BB962C8B-B14F-4D97-AF65-F5344CB8AC3E}">
        <p14:creationId xmlns:p14="http://schemas.microsoft.com/office/powerpoint/2010/main" val="1102786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04D823E5-0FB8-AD42-82A1-16A68DC4F667}" type="slidenum">
              <a:rPr lang="en-US" altLang="en-US" sz="1200"/>
              <a:pPr/>
              <a:t>35</a:t>
            </a:fld>
            <a:endParaRPr lang="en-US" altLang="en-US" sz="1200"/>
          </a:p>
        </p:txBody>
      </p:sp>
      <p:sp>
        <p:nvSpPr>
          <p:cNvPr id="84995" name="Rectangle 2"/>
          <p:cNvSpPr>
            <a:spLocks noGrp="1" noRot="1" noChangeAspect="1" noChangeArrowheads="1" noTextEdit="1"/>
          </p:cNvSpPr>
          <p:nvPr>
            <p:ph type="sldImg"/>
          </p:nvPr>
        </p:nvSpPr>
        <p:spPr>
          <a:xfrm>
            <a:off x="1257300" y="720725"/>
            <a:ext cx="4800600" cy="3600450"/>
          </a:xfrm>
          <a:ln/>
        </p:spPr>
      </p:sp>
      <p:sp>
        <p:nvSpPr>
          <p:cNvPr id="66563" name="Rectangle 3"/>
          <p:cNvSpPr>
            <a:spLocks noGrp="1" noChangeArrowheads="1"/>
          </p:cNvSpPr>
          <p:nvPr>
            <p:ph type="body" idx="1"/>
          </p:nvPr>
        </p:nvSpPr>
        <p:spPr>
          <a:xfrm>
            <a:off x="974725" y="4560888"/>
            <a:ext cx="5365750" cy="4319587"/>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b="1" dirty="0" smtClean="0">
                <a:latin typeface="Times New Roman" pitchFamily="18" charset="0"/>
              </a:rPr>
              <a:t>FIGURE 19–12 </a:t>
            </a:r>
            <a:r>
              <a:rPr lang="en-US" b="1" dirty="0" smtClean="0">
                <a:latin typeface="crocodoc-s5pnQl-inv-f3472"/>
              </a:rPr>
              <a:t>Structure of Complex IV (cytochrome oxidase).</a:t>
            </a:r>
            <a:r>
              <a:rPr lang="en-US" dirty="0" smtClean="0">
                <a:latin typeface="crocodoc-s5pnQl-inv-f3472"/>
              </a:rPr>
              <a:t> </a:t>
            </a:r>
            <a:r>
              <a:rPr lang="en-US" dirty="0" smtClean="0">
                <a:latin typeface="crocodoc-s5pnQl-inv-f2958"/>
              </a:rPr>
              <a:t>(a)</a:t>
            </a:r>
            <a:r>
              <a:rPr lang="en-US" dirty="0" smtClean="0">
                <a:latin typeface="crocodoc-s5pnQl-inv-f3470"/>
              </a:rPr>
              <a:t> This</a:t>
            </a:r>
            <a:r>
              <a:rPr lang="en-US" dirty="0" smtClean="0"/>
              <a:t> </a:t>
            </a:r>
            <a:r>
              <a:rPr lang="en-US" dirty="0" smtClean="0">
                <a:latin typeface="crocodoc-s5pnQl-inv-f3470"/>
              </a:rPr>
              <a:t>complex (bovine) has 13 subunits in each identical monomer of its </a:t>
            </a:r>
            <a:r>
              <a:rPr lang="en-US" dirty="0" err="1" smtClean="0">
                <a:latin typeface="crocodoc-s5pnQl-inv-f3470"/>
              </a:rPr>
              <a:t>dimeric</a:t>
            </a:r>
            <a:r>
              <a:rPr lang="en-US" dirty="0" smtClean="0">
                <a:latin typeface="crocodoc-s5pnQl-inv-f3470"/>
              </a:rPr>
              <a:t> structure. Subunit I (yellow) has two </a:t>
            </a:r>
            <a:r>
              <a:rPr lang="en-US" dirty="0" err="1" smtClean="0">
                <a:latin typeface="crocodoc-s5pnQl-inv-f3470"/>
              </a:rPr>
              <a:t>heme</a:t>
            </a:r>
            <a:r>
              <a:rPr lang="en-US" dirty="0" smtClean="0">
                <a:latin typeface="crocodoc-s5pnQl-inv-f3470"/>
              </a:rPr>
              <a:t> groups, </a:t>
            </a:r>
            <a:r>
              <a:rPr lang="en-US" dirty="0" smtClean="0">
                <a:latin typeface="crocodoc-s5pnQl-inv-f2969"/>
              </a:rPr>
              <a:t>a </a:t>
            </a:r>
            <a:r>
              <a:rPr lang="en-US" dirty="0" smtClean="0">
                <a:latin typeface="crocodoc-s5pnQl-inv-f3470"/>
              </a:rPr>
              <a:t>and </a:t>
            </a:r>
            <a:r>
              <a:rPr lang="en-US" dirty="0" smtClean="0">
                <a:latin typeface="crocodoc-s5pnQl-inv-f2969"/>
              </a:rPr>
              <a:t>a</a:t>
            </a:r>
            <a:r>
              <a:rPr lang="en-US" sz="200" dirty="0" smtClean="0">
                <a:latin typeface="crocodoc-s5pnQl-inv-f3470"/>
              </a:rPr>
              <a:t>3</a:t>
            </a:r>
            <a:r>
              <a:rPr lang="en-US" dirty="0" smtClean="0">
                <a:latin typeface="crocodoc-s5pnQl-inv-f3470"/>
              </a:rPr>
              <a:t>, near a single cop-per ion, </a:t>
            </a:r>
            <a:r>
              <a:rPr lang="en-US" dirty="0" err="1" smtClean="0">
                <a:latin typeface="crocodoc-s5pnQl-inv-f3470"/>
              </a:rPr>
              <a:t>Cu</a:t>
            </a:r>
            <a:r>
              <a:rPr lang="en-US" sz="200" dirty="0" err="1" smtClean="0">
                <a:latin typeface="crocodoc-s5pnQl-inv-f3470"/>
              </a:rPr>
              <a:t>B</a:t>
            </a:r>
            <a:r>
              <a:rPr lang="en-US" dirty="0" smtClean="0">
                <a:latin typeface="crocodoc-s5pnQl-inv-f3470"/>
              </a:rPr>
              <a:t> (not visible here). </a:t>
            </a:r>
            <a:r>
              <a:rPr lang="en-US" dirty="0" err="1" smtClean="0">
                <a:latin typeface="crocodoc-s5pnQl-inv-f3470"/>
              </a:rPr>
              <a:t>Heme</a:t>
            </a:r>
            <a:r>
              <a:rPr lang="en-US" dirty="0" smtClean="0">
                <a:latin typeface="crocodoc-s5pnQl-inv-f3470"/>
              </a:rPr>
              <a:t> </a:t>
            </a:r>
            <a:r>
              <a:rPr lang="en-US" dirty="0" smtClean="0">
                <a:latin typeface="crocodoc-s5pnQl-inv-f2969"/>
              </a:rPr>
              <a:t>a</a:t>
            </a:r>
            <a:r>
              <a:rPr lang="en-US" sz="200" dirty="0" smtClean="0">
                <a:latin typeface="crocodoc-s5pnQl-inv-f3470"/>
              </a:rPr>
              <a:t>3</a:t>
            </a:r>
            <a:r>
              <a:rPr lang="en-US" dirty="0" smtClean="0">
                <a:latin typeface="crocodoc-s5pnQl-inv-f3470"/>
              </a:rPr>
              <a:t> and </a:t>
            </a:r>
            <a:r>
              <a:rPr lang="en-US" dirty="0" err="1" smtClean="0">
                <a:latin typeface="crocodoc-s5pnQl-inv-f3470"/>
              </a:rPr>
              <a:t>Cu</a:t>
            </a:r>
            <a:r>
              <a:rPr lang="en-US" sz="200" dirty="0" err="1" smtClean="0">
                <a:latin typeface="crocodoc-s5pnQl-inv-f3470"/>
              </a:rPr>
              <a:t>B</a:t>
            </a:r>
            <a:r>
              <a:rPr lang="en-US" dirty="0" smtClean="0">
                <a:latin typeface="crocodoc-s5pnQl-inv-f3470"/>
              </a:rPr>
              <a:t> form a binuclear Fe-Cu center. Subunit II (purple) contains two Cu ions </a:t>
            </a:r>
            <a:r>
              <a:rPr lang="en-US" dirty="0" err="1" smtClean="0">
                <a:latin typeface="crocodoc-s5pnQl-inv-f3470"/>
              </a:rPr>
              <a:t>complexed</a:t>
            </a:r>
            <a:r>
              <a:rPr lang="en-US" dirty="0" smtClean="0">
                <a:latin typeface="crocodoc-s5pnQl-inv-f3470"/>
              </a:rPr>
              <a:t> with the </a:t>
            </a:r>
            <a:r>
              <a:rPr lang="en-US" dirty="0" smtClean="0">
                <a:latin typeface="crocodoc-s5pnQl-inv-f2972"/>
              </a:rPr>
              <a:t>O</a:t>
            </a:r>
            <a:r>
              <a:rPr lang="en-US" dirty="0" smtClean="0">
                <a:latin typeface="crocodoc-s5pnQl-inv-f3470"/>
              </a:rPr>
              <a:t>SH groups of two </a:t>
            </a:r>
            <a:r>
              <a:rPr lang="en-US" dirty="0" err="1" smtClean="0">
                <a:latin typeface="crocodoc-s5pnQl-inv-f3470"/>
              </a:rPr>
              <a:t>Cys</a:t>
            </a:r>
            <a:r>
              <a:rPr lang="en-US" dirty="0" smtClean="0">
                <a:latin typeface="crocodoc-s5pnQl-inv-f3470"/>
              </a:rPr>
              <a:t> residues in a binuclear center, </a:t>
            </a:r>
            <a:r>
              <a:rPr lang="en-US" dirty="0" err="1" smtClean="0">
                <a:latin typeface="crocodoc-s5pnQl-inv-f3470"/>
              </a:rPr>
              <a:t>Cu</a:t>
            </a:r>
            <a:r>
              <a:rPr lang="en-US" sz="200" dirty="0" err="1" smtClean="0">
                <a:latin typeface="crocodoc-s5pnQl-inv-f3470"/>
              </a:rPr>
              <a:t>A</a:t>
            </a:r>
            <a:r>
              <a:rPr lang="en-US" dirty="0" smtClean="0">
                <a:latin typeface="crocodoc-s5pnQl-inv-f3470"/>
              </a:rPr>
              <a:t>, that resembles the 2Fe-2S center </a:t>
            </a:r>
            <a:r>
              <a:rPr lang="en-US" dirty="0" err="1" smtClean="0">
                <a:latin typeface="crocodoc-s5pnQl-inv-f3470"/>
              </a:rPr>
              <a:t>sof</a:t>
            </a:r>
            <a:r>
              <a:rPr lang="en-US" dirty="0" smtClean="0">
                <a:latin typeface="crocodoc-s5pnQl-inv-f3470"/>
              </a:rPr>
              <a:t> iron-sulfur proteins. This binuclear center and the cytochrome </a:t>
            </a:r>
            <a:r>
              <a:rPr lang="en-US" dirty="0" smtClean="0">
                <a:latin typeface="crocodoc-s5pnQl-inv-f2969"/>
              </a:rPr>
              <a:t>c</a:t>
            </a:r>
            <a:r>
              <a:rPr lang="en-US" dirty="0" smtClean="0">
                <a:latin typeface="crocodoc-s5pnQl-inv-f3470"/>
              </a:rPr>
              <a:t>–binding site are located in a domain of subunit II that protrudes from the </a:t>
            </a:r>
            <a:r>
              <a:rPr lang="en-US" sz="300" dirty="0" smtClean="0">
                <a:latin typeface="crocodoc-s5pnQl-inv-f3470"/>
              </a:rPr>
              <a:t>P</a:t>
            </a:r>
            <a:r>
              <a:rPr lang="en-US" dirty="0" smtClean="0">
                <a:latin typeface="crocodoc-s5pnQl-inv-f3470"/>
              </a:rPr>
              <a:t> side of the inner membrane (into the inter membrane space). Subunit III (blue) is essential for rapid proton movement through subunit II. The roles of the other 10subunits in mammalian Complex IV (green) are not fully understood, although some function in assembly or stabilization of the complex. </a:t>
            </a:r>
            <a:r>
              <a:rPr lang="en-US" spc="-34" dirty="0" smtClean="0">
                <a:latin typeface="crocodoc-s5pnQl-inv-f2958"/>
              </a:rPr>
              <a:t>(b)</a:t>
            </a:r>
            <a:r>
              <a:rPr lang="en-US" dirty="0" smtClean="0">
                <a:latin typeface="crocodoc-s5pnQl-inv-f3482"/>
              </a:rPr>
              <a:t> </a:t>
            </a:r>
            <a:r>
              <a:rPr lang="en-US" dirty="0" smtClean="0">
                <a:latin typeface="crocodoc-s5pnQl-inv-f3470"/>
              </a:rPr>
              <a:t>The </a:t>
            </a:r>
            <a:r>
              <a:rPr lang="en-US" dirty="0" err="1" smtClean="0">
                <a:latin typeface="crocodoc-s5pnQl-inv-f3470"/>
              </a:rPr>
              <a:t>binuclear</a:t>
            </a:r>
            <a:r>
              <a:rPr lang="en-US" spc="-20" dirty="0" err="1" smtClean="0">
                <a:latin typeface="crocodoc-s5pnQl-inv-f3470"/>
              </a:rPr>
              <a:t>center</a:t>
            </a:r>
            <a:r>
              <a:rPr lang="en-US" spc="-20" dirty="0" smtClean="0">
                <a:latin typeface="crocodoc-s5pnQl-inv-f3470"/>
              </a:rPr>
              <a:t> of </a:t>
            </a:r>
            <a:r>
              <a:rPr lang="en-US" spc="-20" dirty="0" err="1" smtClean="0">
                <a:latin typeface="crocodoc-s5pnQl-inv-f3470"/>
              </a:rPr>
              <a:t>Cu</a:t>
            </a:r>
            <a:r>
              <a:rPr lang="en-US" sz="200" dirty="0" err="1" smtClean="0">
                <a:latin typeface="crocodoc-s5pnQl-inv-f3470"/>
              </a:rPr>
              <a:t>A</a:t>
            </a:r>
            <a:r>
              <a:rPr lang="en-US" dirty="0" smtClean="0">
                <a:latin typeface="crocodoc-s5pnQl-inv-f3470"/>
              </a:rPr>
              <a:t>. The Cu ions (blue spheres) share electrons equally. When the center is reduced, the ions have the formal charges Cu</a:t>
            </a:r>
            <a:r>
              <a:rPr lang="en-US" sz="200" dirty="0" smtClean="0">
                <a:latin typeface="crocodoc-s5pnQl-inv-f3470"/>
              </a:rPr>
              <a:t>1</a:t>
            </a:r>
            <a:r>
              <a:rPr lang="en-US" sz="200" dirty="0" smtClean="0">
                <a:latin typeface="crocodoc-s5pnQl-inv-f2933"/>
              </a:rPr>
              <a:t>1</a:t>
            </a:r>
            <a:r>
              <a:rPr lang="en-US" spc="-26" dirty="0" smtClean="0">
                <a:latin typeface="crocodoc-s5pnQl-inv-f3470"/>
              </a:rPr>
              <a:t>Cu</a:t>
            </a:r>
            <a:r>
              <a:rPr lang="en-US" sz="200" dirty="0" smtClean="0">
                <a:latin typeface="crocodoc-s5pnQl-inv-f3470"/>
              </a:rPr>
              <a:t>1</a:t>
            </a:r>
            <a:r>
              <a:rPr lang="en-US" sz="200" dirty="0" smtClean="0">
                <a:latin typeface="crocodoc-s5pnQl-inv-f2933"/>
              </a:rPr>
              <a:t>1</a:t>
            </a:r>
            <a:r>
              <a:rPr lang="en-US" dirty="0" smtClean="0">
                <a:latin typeface="crocodoc-s5pnQl-inv-f3470"/>
              </a:rPr>
              <a:t>; when oxidized,</a:t>
            </a:r>
            <a:r>
              <a:rPr lang="en-US" spc="-26" dirty="0" smtClean="0">
                <a:latin typeface="crocodoc-s5pnQl-inv-f3470"/>
              </a:rPr>
              <a:t>Cu</a:t>
            </a:r>
            <a:r>
              <a:rPr lang="en-US" sz="200" spc="-13" dirty="0" smtClean="0">
                <a:latin typeface="crocodoc-s5pnQl-inv-f3470"/>
              </a:rPr>
              <a:t>1.5</a:t>
            </a:r>
            <a:r>
              <a:rPr lang="en-US" sz="200" dirty="0" smtClean="0">
                <a:latin typeface="crocodoc-s5pnQl-inv-f2933"/>
              </a:rPr>
              <a:t>1</a:t>
            </a:r>
            <a:r>
              <a:rPr lang="en-US" spc="-26" dirty="0" smtClean="0">
                <a:latin typeface="crocodoc-s5pnQl-inv-f3470"/>
              </a:rPr>
              <a:t>Cu</a:t>
            </a:r>
            <a:r>
              <a:rPr lang="en-US" sz="200" spc="-13" dirty="0" smtClean="0">
                <a:latin typeface="crocodoc-s5pnQl-inv-f3470"/>
              </a:rPr>
              <a:t>1.5</a:t>
            </a:r>
            <a:r>
              <a:rPr lang="en-US" sz="200" dirty="0" smtClean="0">
                <a:latin typeface="crocodoc-s5pnQl-inv-f2933"/>
              </a:rPr>
              <a:t>1</a:t>
            </a:r>
            <a:r>
              <a:rPr lang="en-US" dirty="0" smtClean="0">
                <a:latin typeface="crocodoc-s5pnQl-inv-f3470"/>
              </a:rPr>
              <a:t>. Six amino acid residues are ligands around the Cu ions: </a:t>
            </a:r>
            <a:r>
              <a:rPr lang="en-US" dirty="0" err="1" smtClean="0">
                <a:latin typeface="crocodoc-s5pnQl-inv-f3470"/>
              </a:rPr>
              <a:t>Glu</a:t>
            </a:r>
            <a:r>
              <a:rPr lang="en-US" dirty="0" smtClean="0">
                <a:latin typeface="crocodoc-s5pnQl-inv-f3470"/>
              </a:rPr>
              <a:t>, Met, two His, and two </a:t>
            </a:r>
            <a:r>
              <a:rPr lang="en-US" dirty="0" err="1" smtClean="0">
                <a:latin typeface="crocodoc-s5pnQl-inv-f3470"/>
              </a:rPr>
              <a:t>Cys</a:t>
            </a:r>
            <a:r>
              <a:rPr lang="en-US" dirty="0" smtClean="0">
                <a:latin typeface="crocodoc-s5pnQl-inv-f3470"/>
              </a:rPr>
              <a:t>. </a:t>
            </a:r>
            <a:endParaRPr lang="en-US" dirty="0" smtClean="0">
              <a:latin typeface="Arial" pitchFamily="34" charset="0"/>
            </a:endParaRPr>
          </a:p>
        </p:txBody>
      </p:sp>
    </p:spTree>
    <p:extLst>
      <p:ext uri="{BB962C8B-B14F-4D97-AF65-F5344CB8AC3E}">
        <p14:creationId xmlns:p14="http://schemas.microsoft.com/office/powerpoint/2010/main" val="1017494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C183E382-086F-084A-8D96-783A7E38E941}" type="slidenum">
              <a:rPr lang="en-US" altLang="en-US" sz="1200"/>
              <a:pPr/>
              <a:t>36</a:t>
            </a:fld>
            <a:endParaRPr lang="en-US" altLang="en-US" sz="1200"/>
          </a:p>
        </p:txBody>
      </p:sp>
      <p:sp>
        <p:nvSpPr>
          <p:cNvPr id="86019" name="Rectangle 2"/>
          <p:cNvSpPr>
            <a:spLocks noGrp="1" noRot="1" noChangeAspect="1" noChangeArrowheads="1" noTextEdit="1"/>
          </p:cNvSpPr>
          <p:nvPr>
            <p:ph type="sldImg"/>
          </p:nvPr>
        </p:nvSpPr>
        <p:spPr>
          <a:xfrm>
            <a:off x="1257300" y="720725"/>
            <a:ext cx="4800600" cy="3600450"/>
          </a:xfrm>
          <a:ln/>
        </p:spPr>
      </p:sp>
      <p:sp>
        <p:nvSpPr>
          <p:cNvPr id="69635" name="Rectangle 3"/>
          <p:cNvSpPr>
            <a:spLocks noGrp="1" noChangeArrowheads="1"/>
          </p:cNvSpPr>
          <p:nvPr>
            <p:ph type="body" idx="1"/>
          </p:nvPr>
        </p:nvSpPr>
        <p:spPr>
          <a:xfrm>
            <a:off x="974725" y="4560888"/>
            <a:ext cx="5365750" cy="4319587"/>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b="1" dirty="0" smtClean="0">
                <a:latin typeface="Times New Roman" pitchFamily="18" charset="0"/>
              </a:rPr>
              <a:t>FIGURE 19–13 </a:t>
            </a:r>
            <a:r>
              <a:rPr lang="en-US" spc="-12" dirty="0" smtClean="0">
                <a:solidFill>
                  <a:srgbClr val="3B4045"/>
                </a:solidFill>
                <a:latin typeface="crocodoc-s5pnQl-inv-f3472"/>
              </a:rPr>
              <a:t>Path of electrons through Complex IV. </a:t>
            </a:r>
            <a:r>
              <a:rPr lang="en-US" spc="-12" dirty="0" smtClean="0">
                <a:solidFill>
                  <a:srgbClr val="3B4045"/>
                </a:solidFill>
                <a:latin typeface="crocodoc-s5pnQl-inv-f3470"/>
              </a:rPr>
              <a:t>For simplicity, only one monomer of the </a:t>
            </a:r>
            <a:r>
              <a:rPr lang="en-US" spc="-12" dirty="0" err="1" smtClean="0">
                <a:solidFill>
                  <a:srgbClr val="3B4045"/>
                </a:solidFill>
                <a:latin typeface="crocodoc-s5pnQl-inv-f3470"/>
              </a:rPr>
              <a:t>dimeric</a:t>
            </a:r>
            <a:r>
              <a:rPr lang="en-US" spc="-12" dirty="0" smtClean="0">
                <a:solidFill>
                  <a:srgbClr val="3B4045"/>
                </a:solidFill>
                <a:latin typeface="crocodoc-s5pnQl-inv-f3470"/>
              </a:rPr>
              <a:t> bovine Complex IV is shown. The three proteins critical to electron flow are subunits I, II, and III. The larger green structure includes the other 10 proteins in each monomer of the </a:t>
            </a:r>
            <a:r>
              <a:rPr lang="en-US" spc="-12" dirty="0" err="1" smtClean="0">
                <a:solidFill>
                  <a:srgbClr val="3B4045"/>
                </a:solidFill>
                <a:latin typeface="crocodoc-s5pnQl-inv-f3470"/>
              </a:rPr>
              <a:t>dimeric</a:t>
            </a:r>
            <a:r>
              <a:rPr lang="en-US" spc="-12" dirty="0" smtClean="0">
                <a:solidFill>
                  <a:srgbClr val="3B4045"/>
                </a:solidFill>
                <a:latin typeface="crocodoc-s5pnQl-inv-f3470"/>
              </a:rPr>
              <a:t> complex. Electron transfer through Complex IV begins with cytochrome </a:t>
            </a:r>
            <a:r>
              <a:rPr lang="en-US" spc="-12" dirty="0" smtClean="0">
                <a:solidFill>
                  <a:srgbClr val="3B4045"/>
                </a:solidFill>
                <a:latin typeface="crocodoc-s5pnQl-inv-f2969"/>
              </a:rPr>
              <a:t>c </a:t>
            </a:r>
            <a:r>
              <a:rPr lang="en-US" spc="-12" dirty="0" smtClean="0">
                <a:solidFill>
                  <a:srgbClr val="3B4045"/>
                </a:solidFill>
                <a:latin typeface="crocodoc-s5pnQl-inv-f3470"/>
              </a:rPr>
              <a:t>(top). Two molecules of reduced cytochrome </a:t>
            </a:r>
            <a:r>
              <a:rPr lang="en-US" spc="-12" dirty="0" smtClean="0">
                <a:solidFill>
                  <a:srgbClr val="3B4045"/>
                </a:solidFill>
                <a:latin typeface="crocodoc-s5pnQl-inv-f2969"/>
              </a:rPr>
              <a:t>c </a:t>
            </a:r>
            <a:r>
              <a:rPr lang="en-US" spc="-12" dirty="0" smtClean="0">
                <a:solidFill>
                  <a:srgbClr val="3B4045"/>
                </a:solidFill>
                <a:latin typeface="crocodoc-s5pnQl-inv-f3470"/>
              </a:rPr>
              <a:t>each donate an electron to the binuclear </a:t>
            </a:r>
            <a:r>
              <a:rPr lang="en-US" spc="-13" dirty="0" smtClean="0">
                <a:solidFill>
                  <a:srgbClr val="3B4045"/>
                </a:solidFill>
                <a:latin typeface="crocodoc-s5pnQl-inv-f3470"/>
              </a:rPr>
              <a:t>center </a:t>
            </a:r>
            <a:r>
              <a:rPr lang="en-US" spc="-13" dirty="0" err="1" smtClean="0">
                <a:solidFill>
                  <a:srgbClr val="3B4045"/>
                </a:solidFill>
                <a:latin typeface="crocodoc-s5pnQl-inv-f3470"/>
              </a:rPr>
              <a:t>Cu</a:t>
            </a:r>
            <a:r>
              <a:rPr lang="en-US" sz="800" dirty="0" err="1" smtClean="0">
                <a:solidFill>
                  <a:srgbClr val="3B4045"/>
                </a:solidFill>
                <a:latin typeface="crocodoc-s5pnQl-inv-f3470"/>
              </a:rPr>
              <a:t>A</a:t>
            </a:r>
            <a:r>
              <a:rPr lang="en-US" spc="-12" dirty="0" smtClean="0">
                <a:solidFill>
                  <a:srgbClr val="3B4045"/>
                </a:solidFill>
                <a:latin typeface="crocodoc-s5pnQl-inv-f3470"/>
              </a:rPr>
              <a:t>. From here, electrons pass through </a:t>
            </a:r>
            <a:r>
              <a:rPr lang="en-US" spc="-12" dirty="0" err="1" smtClean="0">
                <a:solidFill>
                  <a:srgbClr val="3B4045"/>
                </a:solidFill>
                <a:latin typeface="crocodoc-s5pnQl-inv-f3470"/>
              </a:rPr>
              <a:t>heme</a:t>
            </a:r>
            <a:r>
              <a:rPr lang="en-US" spc="-12" dirty="0" smtClean="0">
                <a:solidFill>
                  <a:srgbClr val="3B4045"/>
                </a:solidFill>
                <a:latin typeface="crocodoc-s5pnQl-inv-f3470"/>
              </a:rPr>
              <a:t> </a:t>
            </a:r>
            <a:r>
              <a:rPr lang="en-US" spc="-12" dirty="0" smtClean="0">
                <a:solidFill>
                  <a:srgbClr val="3B4045"/>
                </a:solidFill>
                <a:latin typeface="crocodoc-s5pnQl-inv-f2969"/>
              </a:rPr>
              <a:t>a </a:t>
            </a:r>
            <a:r>
              <a:rPr lang="en-US" spc="-12" dirty="0" smtClean="0">
                <a:solidFill>
                  <a:srgbClr val="3B4045"/>
                </a:solidFill>
                <a:latin typeface="crocodoc-s5pnQl-inv-f3470"/>
              </a:rPr>
              <a:t>to the Fe-Cu center(</a:t>
            </a:r>
            <a:r>
              <a:rPr lang="en-US" spc="-12" dirty="0" err="1" smtClean="0">
                <a:solidFill>
                  <a:srgbClr val="3B4045"/>
                </a:solidFill>
                <a:latin typeface="crocodoc-s5pnQl-inv-f3470"/>
              </a:rPr>
              <a:t>heme</a:t>
            </a:r>
            <a:r>
              <a:rPr lang="en-US" spc="-12" dirty="0" smtClean="0">
                <a:solidFill>
                  <a:srgbClr val="3B4045"/>
                </a:solidFill>
                <a:latin typeface="crocodoc-s5pnQl-inv-f3470"/>
              </a:rPr>
              <a:t> </a:t>
            </a:r>
            <a:r>
              <a:rPr lang="en-US" dirty="0" smtClean="0">
                <a:solidFill>
                  <a:srgbClr val="3B4045"/>
                </a:solidFill>
                <a:latin typeface="crocodoc-s5pnQl-inv-f2969"/>
              </a:rPr>
              <a:t>a</a:t>
            </a:r>
            <a:r>
              <a:rPr lang="en-US" sz="800" dirty="0" smtClean="0">
                <a:solidFill>
                  <a:srgbClr val="3B4045"/>
                </a:solidFill>
                <a:latin typeface="crocodoc-s5pnQl-inv-f3470"/>
              </a:rPr>
              <a:t>3</a:t>
            </a:r>
            <a:r>
              <a:rPr lang="en-US" spc="-12" dirty="0" smtClean="0">
                <a:solidFill>
                  <a:srgbClr val="3B4045"/>
                </a:solidFill>
                <a:latin typeface="crocodoc-s5pnQl-inv-f3470"/>
              </a:rPr>
              <a:t> and </a:t>
            </a:r>
            <a:r>
              <a:rPr lang="en-US" spc="-12" dirty="0" err="1" smtClean="0">
                <a:solidFill>
                  <a:srgbClr val="3B4045"/>
                </a:solidFill>
                <a:latin typeface="crocodoc-s5pnQl-inv-f3470"/>
              </a:rPr>
              <a:t>Cu</a:t>
            </a:r>
            <a:r>
              <a:rPr lang="en-US" sz="800" dirty="0" err="1" smtClean="0">
                <a:solidFill>
                  <a:srgbClr val="3B4045"/>
                </a:solidFill>
                <a:latin typeface="crocodoc-s5pnQl-inv-f3470"/>
              </a:rPr>
              <a:t>B</a:t>
            </a:r>
            <a:r>
              <a:rPr lang="en-US" spc="-12" dirty="0" smtClean="0">
                <a:solidFill>
                  <a:srgbClr val="3B4045"/>
                </a:solidFill>
                <a:latin typeface="crocodoc-s5pnQl-inv-f3470"/>
              </a:rPr>
              <a:t>). Oxygen now binds to </a:t>
            </a:r>
            <a:r>
              <a:rPr lang="en-US" spc="-12" dirty="0" err="1" smtClean="0">
                <a:solidFill>
                  <a:srgbClr val="3B4045"/>
                </a:solidFill>
                <a:latin typeface="crocodoc-s5pnQl-inv-f3470"/>
              </a:rPr>
              <a:t>heme</a:t>
            </a:r>
            <a:r>
              <a:rPr lang="en-US" spc="-12" dirty="0" smtClean="0">
                <a:solidFill>
                  <a:srgbClr val="3B4045"/>
                </a:solidFill>
                <a:latin typeface="crocodoc-s5pnQl-inv-f3470"/>
              </a:rPr>
              <a:t> </a:t>
            </a:r>
            <a:r>
              <a:rPr lang="en-US" dirty="0" smtClean="0">
                <a:solidFill>
                  <a:srgbClr val="3B4045"/>
                </a:solidFill>
                <a:latin typeface="crocodoc-s5pnQl-inv-f2969"/>
              </a:rPr>
              <a:t>a</a:t>
            </a:r>
            <a:r>
              <a:rPr lang="en-US" sz="800" dirty="0" smtClean="0">
                <a:solidFill>
                  <a:srgbClr val="3B4045"/>
                </a:solidFill>
                <a:latin typeface="crocodoc-s5pnQl-inv-f3470"/>
              </a:rPr>
              <a:t>3</a:t>
            </a:r>
            <a:r>
              <a:rPr lang="en-US" spc="-12" dirty="0" smtClean="0">
                <a:solidFill>
                  <a:srgbClr val="3B4045"/>
                </a:solidFill>
                <a:latin typeface="crocodoc-s5pnQl-inv-f3470"/>
              </a:rPr>
              <a:t> and is reduced to its per-oxy derivative (O</a:t>
            </a:r>
            <a:r>
              <a:rPr lang="en-US" sz="800" dirty="0" smtClean="0">
                <a:solidFill>
                  <a:srgbClr val="3B4045"/>
                </a:solidFill>
                <a:latin typeface="crocodoc-s5pnQl-inv-f3470"/>
              </a:rPr>
              <a:t>2/2</a:t>
            </a:r>
            <a:r>
              <a:rPr lang="en-US" spc="-12" dirty="0" smtClean="0">
                <a:solidFill>
                  <a:srgbClr val="3B4045"/>
                </a:solidFill>
                <a:latin typeface="crocodoc-s5pnQl-inv-f3470"/>
              </a:rPr>
              <a:t>; not shown here) by two electrons from the Fe-Cu center.</a:t>
            </a:r>
            <a:br>
              <a:rPr lang="en-US" spc="-12" dirty="0" smtClean="0">
                <a:solidFill>
                  <a:srgbClr val="3B4045"/>
                </a:solidFill>
                <a:latin typeface="crocodoc-s5pnQl-inv-f3470"/>
              </a:rPr>
            </a:br>
            <a:r>
              <a:rPr lang="en-US" spc="-12" dirty="0" smtClean="0">
                <a:solidFill>
                  <a:srgbClr val="3B4045"/>
                </a:solidFill>
                <a:latin typeface="crocodoc-s5pnQl-inv-f3470"/>
              </a:rPr>
              <a:t>Delivery of two more electrons from cytochrome </a:t>
            </a:r>
            <a:r>
              <a:rPr lang="en-US" spc="-12" dirty="0" smtClean="0">
                <a:solidFill>
                  <a:srgbClr val="3B4045"/>
                </a:solidFill>
                <a:latin typeface="crocodoc-s5pnQl-inv-f2969"/>
              </a:rPr>
              <a:t>c </a:t>
            </a:r>
            <a:r>
              <a:rPr lang="en-US" spc="-12" dirty="0" smtClean="0">
                <a:solidFill>
                  <a:srgbClr val="3B4045"/>
                </a:solidFill>
                <a:latin typeface="crocodoc-s5pnQl-inv-f3470"/>
              </a:rPr>
              <a:t>(top), for a total of four electrons, converts the O</a:t>
            </a:r>
            <a:r>
              <a:rPr lang="en-US" sz="800" dirty="0" smtClean="0">
                <a:solidFill>
                  <a:srgbClr val="3B4045"/>
                </a:solidFill>
                <a:latin typeface="crocodoc-s5pnQl-inv-f3470"/>
              </a:rPr>
              <a:t>2</a:t>
            </a:r>
            <a:r>
              <a:rPr lang="en-US" spc="-12" dirty="0" smtClean="0">
                <a:solidFill>
                  <a:srgbClr val="3B4045"/>
                </a:solidFill>
                <a:latin typeface="crocodoc-s5pnQl-inv-f3470"/>
              </a:rPr>
              <a:t>/2 to two molecules of water, with consumption of</a:t>
            </a:r>
            <a:r>
              <a:rPr lang="en-US" dirty="0" smtClean="0">
                <a:solidFill>
                  <a:srgbClr val="3B4045"/>
                </a:solidFill>
                <a:latin typeface="crocodoc-s5pnQl-inv-f3470"/>
              </a:rPr>
              <a:t> </a:t>
            </a:r>
            <a:r>
              <a:rPr lang="en-US" spc="-12" dirty="0" smtClean="0">
                <a:solidFill>
                  <a:srgbClr val="3B4045"/>
                </a:solidFill>
                <a:latin typeface="crocodoc-s5pnQl-inv-f3470"/>
              </a:rPr>
              <a:t>four “substrate”  protons from the matrix. At the same time, two protons are pumped from the matrix for each pair of electrons passing through </a:t>
            </a:r>
            <a:r>
              <a:rPr lang="en-US" spc="-12" dirty="0" err="1" smtClean="0">
                <a:solidFill>
                  <a:srgbClr val="3B4045"/>
                </a:solidFill>
                <a:latin typeface="crocodoc-s5pnQl-inv-f3470"/>
              </a:rPr>
              <a:t>ComplexIV</a:t>
            </a:r>
            <a:r>
              <a:rPr lang="en-US" spc="-12" dirty="0" smtClean="0">
                <a:solidFill>
                  <a:srgbClr val="3B4045"/>
                </a:solidFill>
                <a:latin typeface="crocodoc-s5pnQl-inv-f3470"/>
              </a:rPr>
              <a:t>, by a mechanism not fully understood. Note that reduction of O</a:t>
            </a:r>
            <a:r>
              <a:rPr lang="en-US" sz="800" dirty="0" smtClean="0">
                <a:solidFill>
                  <a:srgbClr val="3B4045"/>
                </a:solidFill>
                <a:latin typeface="crocodoc-s5pnQl-inv-f3470"/>
              </a:rPr>
              <a:t>2</a:t>
            </a:r>
            <a:r>
              <a:rPr lang="en-US" spc="-13" dirty="0" smtClean="0">
                <a:solidFill>
                  <a:srgbClr val="3B4045"/>
                </a:solidFill>
                <a:latin typeface="crocodoc-s5pnQl-inv-f3470"/>
              </a:rPr>
              <a:t> to 2H</a:t>
            </a:r>
            <a:r>
              <a:rPr lang="en-US" sz="800" dirty="0" smtClean="0">
                <a:solidFill>
                  <a:srgbClr val="3B4045"/>
                </a:solidFill>
                <a:latin typeface="crocodoc-s5pnQl-inv-f3470"/>
              </a:rPr>
              <a:t>2</a:t>
            </a:r>
            <a:r>
              <a:rPr lang="en-US" dirty="0" smtClean="0">
                <a:solidFill>
                  <a:srgbClr val="3B4045"/>
                </a:solidFill>
                <a:latin typeface="crocodoc-s5pnQl-inv-f3470"/>
              </a:rPr>
              <a:t>O</a:t>
            </a:r>
            <a:r>
              <a:rPr lang="en-US" spc="-12" dirty="0" smtClean="0">
                <a:solidFill>
                  <a:srgbClr val="3B4045"/>
                </a:solidFill>
                <a:latin typeface="crocodoc-s5pnQl-inv-f3470"/>
              </a:rPr>
              <a:t>requires four electrons, or two pairs of electrons.</a:t>
            </a:r>
            <a:endParaRPr lang="en-US" dirty="0">
              <a:solidFill>
                <a:srgbClr val="3B4045"/>
              </a:solidFill>
              <a:latin typeface="crocodoc-s5pnQl-inv-f3470"/>
            </a:endParaRPr>
          </a:p>
        </p:txBody>
      </p:sp>
    </p:spTree>
    <p:extLst>
      <p:ext uri="{BB962C8B-B14F-4D97-AF65-F5344CB8AC3E}">
        <p14:creationId xmlns:p14="http://schemas.microsoft.com/office/powerpoint/2010/main" val="2140193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10AB6381-5868-A245-A4AE-C6D5930E5B35}" type="slidenum">
              <a:rPr lang="en-US" altLang="en-US" sz="1200"/>
              <a:pPr/>
              <a:t>37</a:t>
            </a:fld>
            <a:endParaRPr lang="en-US" altLang="en-US" sz="1200"/>
          </a:p>
        </p:txBody>
      </p:sp>
      <p:sp>
        <p:nvSpPr>
          <p:cNvPr id="87043" name="Rectangle 2"/>
          <p:cNvSpPr>
            <a:spLocks noGrp="1" noRot="1" noChangeAspect="1" noChangeArrowheads="1" noTextEdit="1"/>
          </p:cNvSpPr>
          <p:nvPr>
            <p:ph type="sldImg"/>
          </p:nvPr>
        </p:nvSpPr>
        <p:spPr>
          <a:xfrm>
            <a:off x="1257300" y="720725"/>
            <a:ext cx="4800600" cy="3600450"/>
          </a:xfrm>
          <a:ln/>
        </p:spPr>
      </p:sp>
      <p:sp>
        <p:nvSpPr>
          <p:cNvPr id="8704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19–16 Summary of the flow of electrons and protons through the four complexes of the respiratory chain. </a:t>
            </a:r>
            <a:r>
              <a:rPr lang="en-US" altLang="en-US">
                <a:ea typeface="MS PGothic" charset="-128"/>
              </a:rPr>
              <a:t>Electrons reach Q through Complexes I and II. The reduced Q (QH</a:t>
            </a:r>
            <a:r>
              <a:rPr lang="en-US" altLang="en-US" baseline="-25000">
                <a:ea typeface="MS PGothic" charset="-128"/>
              </a:rPr>
              <a:t>2</a:t>
            </a:r>
            <a:r>
              <a:rPr lang="en-US" altLang="en-US">
                <a:ea typeface="MS PGothic" charset="-128"/>
              </a:rPr>
              <a:t>) serves as a mobile carrier of electrons and protons. It passes electrons to Complex III, which passes them to another mobile connecting link, cytochrome </a:t>
            </a:r>
            <a:r>
              <a:rPr lang="en-US" altLang="en-US" i="1">
                <a:ea typeface="MS PGothic" charset="-128"/>
              </a:rPr>
              <a:t>c</a:t>
            </a:r>
            <a:r>
              <a:rPr lang="en-US" altLang="en-US">
                <a:ea typeface="MS PGothic" charset="-128"/>
              </a:rPr>
              <a:t>. Complex IV then transfers electrons from reduced cytochrome </a:t>
            </a:r>
            <a:r>
              <a:rPr lang="en-US" altLang="en-US" i="1">
                <a:ea typeface="MS PGothic" charset="-128"/>
              </a:rPr>
              <a:t>c </a:t>
            </a:r>
            <a:r>
              <a:rPr lang="en-US" altLang="en-US">
                <a:ea typeface="MS PGothic" charset="-128"/>
              </a:rPr>
              <a:t>to O2. Electron flow through Complexes I, III, and IV is accompanied by proton flow from the matrix to the intermembrane space. Recall that electrons from </a:t>
            </a:r>
            <a:r>
              <a:rPr lang="el-GR" altLang="en-US">
                <a:ea typeface="MS PGothic" charset="-128"/>
              </a:rPr>
              <a:t>β</a:t>
            </a:r>
            <a:r>
              <a:rPr lang="en-US" altLang="en-US" i="1">
                <a:ea typeface="MS PGothic" charset="-128"/>
              </a:rPr>
              <a:t> </a:t>
            </a:r>
            <a:r>
              <a:rPr lang="en-US" altLang="en-US">
                <a:ea typeface="MS PGothic" charset="-128"/>
              </a:rPr>
              <a:t>oxidation of fatty acids can also enter the respiratory chain through Q (see Fig. 19–8). The structures shown here are from several sources: Complex I, </a:t>
            </a:r>
            <a:r>
              <a:rPr lang="en-US" altLang="en-US" i="1">
                <a:ea typeface="MS PGothic" charset="-128"/>
              </a:rPr>
              <a:t>Thermus thermophilus </a:t>
            </a:r>
            <a:r>
              <a:rPr lang="en-US" altLang="en-US">
                <a:ea typeface="MS PGothic" charset="-128"/>
              </a:rPr>
              <a:t>(PDB ID 3M9S); Complex II, porcine heart (PDB ID 1ZOY); Complex III, bovine heart (PDB ID 1BGY); cytochrome </a:t>
            </a:r>
            <a:r>
              <a:rPr lang="en-US" altLang="en-US" i="1">
                <a:ea typeface="MS PGothic" charset="-128"/>
              </a:rPr>
              <a:t>c</a:t>
            </a:r>
            <a:r>
              <a:rPr lang="en-US" altLang="en-US">
                <a:ea typeface="MS PGothic" charset="-128"/>
              </a:rPr>
              <a:t>, equine heart (PDB ID 1HRC); Complex IV, bovine heart (PDB ID 1OCC).</a:t>
            </a:r>
            <a:endParaRPr lang="en-US" altLang="en-US">
              <a:latin typeface="Arial" charset="0"/>
              <a:ea typeface="MS PGothic" charset="-128"/>
            </a:endParaRPr>
          </a:p>
        </p:txBody>
      </p:sp>
    </p:spTree>
    <p:extLst>
      <p:ext uri="{BB962C8B-B14F-4D97-AF65-F5344CB8AC3E}">
        <p14:creationId xmlns:p14="http://schemas.microsoft.com/office/powerpoint/2010/main" val="1099348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ea typeface="MS PGothic" charset="-128"/>
            </a:endParaRP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B8C54F31-7C09-244B-BF91-E380C04F69D6}" type="slidenum">
              <a:rPr lang="en-US" altLang="en-US" sz="1300">
                <a:latin typeface="Arial" charset="0"/>
              </a:rPr>
              <a:pPr/>
              <a:t>38</a:t>
            </a:fld>
            <a:endParaRPr lang="en-US" altLang="en-US" sz="1300">
              <a:latin typeface="Arial" charset="0"/>
            </a:endParaRPr>
          </a:p>
        </p:txBody>
      </p:sp>
    </p:spTree>
    <p:extLst>
      <p:ext uri="{BB962C8B-B14F-4D97-AF65-F5344CB8AC3E}">
        <p14:creationId xmlns:p14="http://schemas.microsoft.com/office/powerpoint/2010/main" val="2078588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36F21FA2-4E1B-A64A-9DA3-04FC119744DC}" type="slidenum">
              <a:rPr lang="en-US" altLang="en-US" sz="1200"/>
              <a:pPr/>
              <a:t>39</a:t>
            </a:fld>
            <a:endParaRPr lang="en-US" altLang="en-US" sz="1200"/>
          </a:p>
        </p:txBody>
      </p:sp>
      <p:sp>
        <p:nvSpPr>
          <p:cNvPr id="90115" name="Rectangle 2"/>
          <p:cNvSpPr>
            <a:spLocks noGrp="1" noRot="1" noChangeAspect="1" noChangeArrowheads="1" noTextEdit="1"/>
          </p:cNvSpPr>
          <p:nvPr>
            <p:ph type="sldImg"/>
          </p:nvPr>
        </p:nvSpPr>
        <p:spPr>
          <a:xfrm>
            <a:off x="1257300" y="720725"/>
            <a:ext cx="4800600" cy="3600450"/>
          </a:xfrm>
          <a:ln/>
        </p:spPr>
      </p:sp>
      <p:sp>
        <p:nvSpPr>
          <p:cNvPr id="9011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ea typeface="MS PGothic" charset="-128"/>
              </a:rPr>
              <a:t>FIGURE 19–18 ROS formation in mitochondria and mitochondrial defenses. </a:t>
            </a:r>
            <a:r>
              <a:rPr lang="en-US" altLang="en-US" dirty="0">
                <a:ea typeface="MS PGothic" charset="-128"/>
              </a:rPr>
              <a:t>When the rate of electron entry into the respiratory chain and the rate of electron transfer through the chain are mismatched, superoxide radical (•O</a:t>
            </a:r>
            <a:r>
              <a:rPr lang="en-US" altLang="en-US" baseline="-25000" dirty="0">
                <a:ea typeface="MS PGothic" charset="-128"/>
              </a:rPr>
              <a:t>2</a:t>
            </a:r>
            <a:r>
              <a:rPr lang="en-US" altLang="en-US" baseline="30000" dirty="0">
                <a:ea typeface="MS PGothic" charset="-128"/>
              </a:rPr>
              <a:t>-</a:t>
            </a:r>
            <a:r>
              <a:rPr lang="en-US" altLang="en-US" dirty="0">
                <a:ea typeface="MS PGothic" charset="-128"/>
              </a:rPr>
              <a:t>) production increases at Complexes I and III as the partially reduced ubiquinone radical (•Q</a:t>
            </a:r>
            <a:r>
              <a:rPr lang="en-US" altLang="en-US" baseline="30000" dirty="0">
                <a:ea typeface="MS PGothic" charset="-128"/>
              </a:rPr>
              <a:t>-</a:t>
            </a:r>
            <a:r>
              <a:rPr lang="en-US" altLang="en-US" dirty="0">
                <a:ea typeface="MS PGothic" charset="-128"/>
              </a:rPr>
              <a:t>) donates an electron to O</a:t>
            </a:r>
            <a:r>
              <a:rPr lang="en-US" altLang="en-US" baseline="-25000" dirty="0">
                <a:ea typeface="MS PGothic" charset="-128"/>
              </a:rPr>
              <a:t>2</a:t>
            </a:r>
            <a:r>
              <a:rPr lang="en-US" altLang="en-US" dirty="0">
                <a:ea typeface="MS PGothic" charset="-128"/>
              </a:rPr>
              <a:t>. Superoxide acts on </a:t>
            </a:r>
            <a:r>
              <a:rPr lang="en-US" altLang="en-US" dirty="0" err="1">
                <a:ea typeface="MS PGothic" charset="-128"/>
              </a:rPr>
              <a:t>aconitase</a:t>
            </a:r>
            <a:r>
              <a:rPr lang="en-US" altLang="en-US" dirty="0">
                <a:ea typeface="MS PGothic" charset="-128"/>
              </a:rPr>
              <a:t>, a 4Fe-4S protein, to release Fe</a:t>
            </a:r>
            <a:r>
              <a:rPr lang="en-US" altLang="en-US" baseline="30000" dirty="0">
                <a:ea typeface="MS PGothic" charset="-128"/>
              </a:rPr>
              <a:t>2+</a:t>
            </a:r>
            <a:r>
              <a:rPr lang="en-US" altLang="en-US" dirty="0">
                <a:ea typeface="MS PGothic" charset="-128"/>
              </a:rPr>
              <a:t>. In the presence of Fe</a:t>
            </a:r>
            <a:r>
              <a:rPr lang="en-US" altLang="en-US" baseline="30000" dirty="0">
                <a:ea typeface="MS PGothic" charset="-128"/>
              </a:rPr>
              <a:t>2+</a:t>
            </a:r>
            <a:r>
              <a:rPr lang="en-US" altLang="en-US" dirty="0">
                <a:ea typeface="MS PGothic" charset="-128"/>
              </a:rPr>
              <a:t>, the Fenton reaction leads to formation of the highly reactive hydroxyl free radical (•OH). The reactions shown in blue defend the cell against the damaging effects of superoxide. Reduced glutathione (GSH; see Fig. 22–29) donates electrons for the reduction of H</a:t>
            </a:r>
            <a:r>
              <a:rPr lang="en-US" altLang="en-US" baseline="-25000" dirty="0">
                <a:ea typeface="MS PGothic" charset="-128"/>
              </a:rPr>
              <a:t>2</a:t>
            </a:r>
            <a:r>
              <a:rPr lang="en-US" altLang="en-US" dirty="0">
                <a:ea typeface="MS PGothic" charset="-128"/>
              </a:rPr>
              <a:t>O</a:t>
            </a:r>
            <a:r>
              <a:rPr lang="en-US" altLang="en-US" baseline="-25000" dirty="0">
                <a:ea typeface="MS PGothic" charset="-128"/>
              </a:rPr>
              <a:t>2</a:t>
            </a:r>
            <a:r>
              <a:rPr lang="en-US" altLang="en-US" dirty="0">
                <a:ea typeface="MS PGothic" charset="-128"/>
              </a:rPr>
              <a:t> and of the oxidized </a:t>
            </a:r>
            <a:r>
              <a:rPr lang="en-US" altLang="en-US" dirty="0" err="1">
                <a:ea typeface="MS PGothic" charset="-128"/>
              </a:rPr>
              <a:t>Cys</a:t>
            </a:r>
            <a:r>
              <a:rPr lang="en-US" altLang="en-US" dirty="0">
                <a:ea typeface="MS PGothic" charset="-128"/>
              </a:rPr>
              <a:t> residues (—S—S—) of enzymes and other proteins, and GSH is regenerated from the oxidized form (GSSG) by reduction with NADPH.</a:t>
            </a:r>
            <a:endParaRPr lang="en-US" altLang="en-US" dirty="0">
              <a:latin typeface="Arial" charset="0"/>
              <a:ea typeface="MS PGothic" charset="-128"/>
            </a:endParaRPr>
          </a:p>
        </p:txBody>
      </p:sp>
    </p:spTree>
    <p:extLst>
      <p:ext uri="{BB962C8B-B14F-4D97-AF65-F5344CB8AC3E}">
        <p14:creationId xmlns:p14="http://schemas.microsoft.com/office/powerpoint/2010/main" val="1519470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5DAD86B3-D39E-1E40-9F2C-02919EBE6719}" type="slidenum">
              <a:rPr lang="en-US" altLang="en-US" sz="1200"/>
              <a:pPr/>
              <a:t>40</a:t>
            </a:fld>
            <a:endParaRPr lang="en-US" altLang="en-US" sz="1200"/>
          </a:p>
        </p:txBody>
      </p:sp>
      <p:sp>
        <p:nvSpPr>
          <p:cNvPr id="91139" name="Rectangle 2"/>
          <p:cNvSpPr>
            <a:spLocks noGrp="1" noRot="1" noChangeAspect="1" noChangeArrowheads="1" noTextEdit="1"/>
          </p:cNvSpPr>
          <p:nvPr>
            <p:ph type="sldImg"/>
          </p:nvPr>
        </p:nvSpPr>
        <p:spPr>
          <a:xfrm>
            <a:off x="1257300" y="720725"/>
            <a:ext cx="4800600" cy="3600450"/>
          </a:xfrm>
          <a:ln/>
        </p:spPr>
      </p:sp>
      <p:sp>
        <p:nvSpPr>
          <p:cNvPr id="9114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19–17 Proton-motive force. </a:t>
            </a:r>
            <a:r>
              <a:rPr lang="en-US" altLang="en-US">
                <a:ea typeface="MS PGothic" charset="-128"/>
              </a:rPr>
              <a:t>The inner mitochondrial membrane separates two compartments of different [H</a:t>
            </a:r>
            <a:r>
              <a:rPr lang="en-US" altLang="en-US" baseline="30000">
                <a:ea typeface="MS PGothic" charset="-128"/>
              </a:rPr>
              <a:t>+</a:t>
            </a:r>
            <a:r>
              <a:rPr lang="en-US" altLang="en-US">
                <a:ea typeface="MS PGothic" charset="-128"/>
              </a:rPr>
              <a:t>], resulting in differences in chemical concentration (∆pH) and charge distribution (</a:t>
            </a:r>
            <a:r>
              <a:rPr lang="en-US" altLang="en-US" i="1">
                <a:ea typeface="MS PGothic" charset="-128"/>
              </a:rPr>
              <a:t>∆</a:t>
            </a:r>
            <a:r>
              <a:rPr lang="el-GR" altLang="en-US" i="1">
                <a:ea typeface="MS PGothic" charset="-128"/>
              </a:rPr>
              <a:t>ψ</a:t>
            </a:r>
            <a:r>
              <a:rPr lang="en-US" altLang="en-US" i="1">
                <a:ea typeface="MS PGothic" charset="-128"/>
              </a:rPr>
              <a:t>c</a:t>
            </a:r>
            <a:r>
              <a:rPr lang="en-US" altLang="en-US">
                <a:ea typeface="MS PGothic" charset="-128"/>
              </a:rPr>
              <a:t>) across the membrane. The net effect is the proton-motive force (∆</a:t>
            </a:r>
            <a:r>
              <a:rPr lang="en-US" altLang="en-US" i="1">
                <a:ea typeface="MS PGothic" charset="-128"/>
              </a:rPr>
              <a:t>G</a:t>
            </a:r>
            <a:r>
              <a:rPr lang="en-US" altLang="en-US">
                <a:ea typeface="MS PGothic" charset="-128"/>
              </a:rPr>
              <a:t>), which can be calculated as shown here. This is explained more fully in the text.</a:t>
            </a:r>
            <a:endParaRPr lang="en-US" altLang="en-US">
              <a:latin typeface="Arial" charset="0"/>
              <a:ea typeface="MS PGothic" charset="-128"/>
            </a:endParaRPr>
          </a:p>
        </p:txBody>
      </p:sp>
    </p:spTree>
    <p:extLst>
      <p:ext uri="{BB962C8B-B14F-4D97-AF65-F5344CB8AC3E}">
        <p14:creationId xmlns:p14="http://schemas.microsoft.com/office/powerpoint/2010/main" val="944314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4CCCB8B4-7E33-AE4A-957E-095739D7879E}" type="slidenum">
              <a:rPr lang="en-US" altLang="en-US" sz="1200"/>
              <a:pPr/>
              <a:t>41</a:t>
            </a:fld>
            <a:endParaRPr lang="en-US" altLang="en-US" sz="1200"/>
          </a:p>
        </p:txBody>
      </p:sp>
      <p:sp>
        <p:nvSpPr>
          <p:cNvPr id="92163" name="Rectangle 2"/>
          <p:cNvSpPr>
            <a:spLocks noGrp="1" noRot="1" noChangeAspect="1" noChangeArrowheads="1" noTextEdit="1"/>
          </p:cNvSpPr>
          <p:nvPr>
            <p:ph type="sldImg"/>
          </p:nvPr>
        </p:nvSpPr>
        <p:spPr>
          <a:xfrm>
            <a:off x="1257300" y="720725"/>
            <a:ext cx="4800600" cy="3600450"/>
          </a:xfrm>
          <a:ln/>
        </p:spPr>
      </p:sp>
      <p:sp>
        <p:nvSpPr>
          <p:cNvPr id="9216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19–19 Chemiosmotic model.</a:t>
            </a:r>
            <a:r>
              <a:rPr lang="en-US" altLang="en-US">
                <a:ea typeface="MS PGothic" charset="-128"/>
              </a:rPr>
              <a:t> In this simple representation of the chemiosmotic theory applied to mitochondria, electrons from NADH and other oxidizable substrates pass through a chain of carriers arranged asymmetrically in the inner membrane. Electron flow is accompanied by proton transfer across the membrane, producing both a chemical gradient (∆pH) and an electrical gradient (∆</a:t>
            </a:r>
            <a:r>
              <a:rPr lang="el-GR" altLang="en-US">
                <a:ea typeface="MS PGothic" charset="-128"/>
              </a:rPr>
              <a:t>ψ</a:t>
            </a:r>
            <a:r>
              <a:rPr lang="en-US" altLang="en-US">
                <a:ea typeface="MS PGothic" charset="-128"/>
              </a:rPr>
              <a:t>) (combined, the proton-motive force). The inner mitochondrial membrane is impermeable to protons; protons can reenter the matrix only through proton-specific channels (F</a:t>
            </a:r>
            <a:r>
              <a:rPr lang="en-US" altLang="en-US" baseline="-25000">
                <a:ea typeface="MS PGothic" charset="-128"/>
              </a:rPr>
              <a:t>o</a:t>
            </a:r>
            <a:r>
              <a:rPr lang="en-US" altLang="en-US">
                <a:ea typeface="MS PGothic" charset="-128"/>
              </a:rPr>
              <a:t>). The protonmotive force that drives protons back into the matrix provides the energy for ATP synthesis, catalyzed by the F</a:t>
            </a:r>
            <a:r>
              <a:rPr lang="en-US" altLang="en-US" baseline="-25000">
                <a:ea typeface="MS PGothic" charset="-128"/>
              </a:rPr>
              <a:t>1</a:t>
            </a:r>
            <a:r>
              <a:rPr lang="en-US" altLang="en-US">
                <a:ea typeface="MS PGothic" charset="-128"/>
              </a:rPr>
              <a:t> complex associated with F</a:t>
            </a:r>
            <a:r>
              <a:rPr lang="en-US" altLang="en-US" baseline="-25000">
                <a:ea typeface="MS PGothic" charset="-128"/>
              </a:rPr>
              <a:t>o</a:t>
            </a:r>
            <a:r>
              <a:rPr lang="en-US" altLang="en-US">
                <a:ea typeface="MS PGothic" charset="-128"/>
              </a:rPr>
              <a:t>.</a:t>
            </a:r>
            <a:endParaRPr lang="en-US" altLang="en-US">
              <a:latin typeface="Arial" charset="0"/>
              <a:ea typeface="MS PGothic" charset="-128"/>
            </a:endParaRPr>
          </a:p>
        </p:txBody>
      </p:sp>
    </p:spTree>
    <p:extLst>
      <p:ext uri="{BB962C8B-B14F-4D97-AF65-F5344CB8AC3E}">
        <p14:creationId xmlns:p14="http://schemas.microsoft.com/office/powerpoint/2010/main" val="516053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MS PGothic" charset="-128"/>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1894003D-4594-264F-93FD-B72110A51403}" type="slidenum">
              <a:rPr lang="en-US" altLang="en-US" sz="1200"/>
              <a:pPr/>
              <a:t>43</a:t>
            </a:fld>
            <a:endParaRPr lang="en-US" altLang="en-US" sz="1200"/>
          </a:p>
        </p:txBody>
      </p:sp>
    </p:spTree>
    <p:extLst>
      <p:ext uri="{BB962C8B-B14F-4D97-AF65-F5344CB8AC3E}">
        <p14:creationId xmlns:p14="http://schemas.microsoft.com/office/powerpoint/2010/main" val="1208537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5633F572-82ED-3840-9347-37CAB47D42D5}" type="slidenum">
              <a:rPr lang="en-US" altLang="en-US" sz="1200"/>
              <a:pPr/>
              <a:t>47</a:t>
            </a:fld>
            <a:endParaRPr lang="en-US" altLang="en-US" sz="1200"/>
          </a:p>
        </p:txBody>
      </p:sp>
      <p:sp>
        <p:nvSpPr>
          <p:cNvPr id="96259" name="Rectangle 2"/>
          <p:cNvSpPr>
            <a:spLocks noGrp="1" noRot="1" noChangeAspect="1" noChangeArrowheads="1" noTextEdit="1"/>
          </p:cNvSpPr>
          <p:nvPr>
            <p:ph type="sldImg"/>
          </p:nvPr>
        </p:nvSpPr>
        <p:spPr>
          <a:xfrm>
            <a:off x="1257300" y="720725"/>
            <a:ext cx="4800600" cy="3600450"/>
          </a:xfrm>
          <a:ln/>
        </p:spPr>
      </p:sp>
      <p:sp>
        <p:nvSpPr>
          <p:cNvPr id="9626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19–25b Mitochondrial ATP synthase complex.</a:t>
            </a:r>
            <a:r>
              <a:rPr lang="en-US" altLang="en-US">
                <a:ea typeface="MS PGothic" charset="-128"/>
              </a:rPr>
              <a:t> (b) (PDB ID 1BMF and PDB ID 1JNV) F</a:t>
            </a:r>
            <a:r>
              <a:rPr lang="en-US" altLang="en-US" baseline="-25000">
                <a:ea typeface="MS PGothic" charset="-128"/>
              </a:rPr>
              <a:t>1</a:t>
            </a:r>
            <a:r>
              <a:rPr lang="en-US" altLang="en-US">
                <a:ea typeface="MS PGothic" charset="-128"/>
              </a:rPr>
              <a:t> viewed from above (that is, from the N side of the membrane), showing the three </a:t>
            </a:r>
            <a:r>
              <a:rPr lang="el-GR" altLang="en-US" i="1">
                <a:ea typeface="MS PGothic" charset="-128"/>
              </a:rPr>
              <a:t>β</a:t>
            </a:r>
            <a:r>
              <a:rPr lang="el-GR" altLang="en-US">
                <a:ea typeface="MS PGothic" charset="-128"/>
              </a:rPr>
              <a:t> </a:t>
            </a:r>
            <a:r>
              <a:rPr lang="en-US" altLang="en-US">
                <a:ea typeface="MS PGothic" charset="-128"/>
              </a:rPr>
              <a:t>(shades of purple) and three </a:t>
            </a:r>
            <a:r>
              <a:rPr lang="el-GR" altLang="en-US" i="1">
                <a:ea typeface="MS PGothic" charset="-128"/>
              </a:rPr>
              <a:t>α</a:t>
            </a:r>
            <a:r>
              <a:rPr lang="en-US" altLang="en-US" i="1">
                <a:ea typeface="MS PGothic" charset="-128"/>
              </a:rPr>
              <a:t> </a:t>
            </a:r>
            <a:r>
              <a:rPr lang="en-US" altLang="en-US">
                <a:ea typeface="MS PGothic" charset="-128"/>
              </a:rPr>
              <a:t>(shades of gray) subunits and the central shaft (</a:t>
            </a:r>
            <a:r>
              <a:rPr lang="el-GR" altLang="en-US" i="1">
                <a:ea typeface="MS PGothic" charset="-128"/>
              </a:rPr>
              <a:t>γ</a:t>
            </a:r>
            <a:r>
              <a:rPr lang="en-US" altLang="en-US" i="1">
                <a:ea typeface="MS PGothic" charset="-128"/>
              </a:rPr>
              <a:t> </a:t>
            </a:r>
            <a:r>
              <a:rPr lang="en-US" altLang="en-US">
                <a:ea typeface="MS PGothic" charset="-128"/>
              </a:rPr>
              <a:t>subunit, green). Each </a:t>
            </a:r>
            <a:r>
              <a:rPr lang="el-GR" altLang="en-US" i="1">
                <a:ea typeface="MS PGothic" charset="-128"/>
              </a:rPr>
              <a:t>β</a:t>
            </a:r>
            <a:r>
              <a:rPr lang="en-US" altLang="en-US" i="1">
                <a:ea typeface="MS PGothic" charset="-128"/>
              </a:rPr>
              <a:t> </a:t>
            </a:r>
            <a:r>
              <a:rPr lang="en-US" altLang="en-US">
                <a:ea typeface="MS PGothic" charset="-128"/>
              </a:rPr>
              <a:t>subunit, near its interface with the neighboring </a:t>
            </a:r>
            <a:r>
              <a:rPr lang="el-GR" altLang="en-US" i="1">
                <a:ea typeface="MS PGothic" charset="-128"/>
              </a:rPr>
              <a:t>α</a:t>
            </a:r>
            <a:r>
              <a:rPr lang="en-US" altLang="en-US" i="1">
                <a:ea typeface="MS PGothic" charset="-128"/>
              </a:rPr>
              <a:t> </a:t>
            </a:r>
            <a:r>
              <a:rPr lang="en-US" altLang="en-US">
                <a:ea typeface="MS PGothic" charset="-128"/>
              </a:rPr>
              <a:t>subunit, has a nucleotide-binding site critical to the catalytic activity. The single </a:t>
            </a:r>
            <a:r>
              <a:rPr lang="el-GR" altLang="en-US" i="1">
                <a:ea typeface="MS PGothic" charset="-128"/>
              </a:rPr>
              <a:t>γ</a:t>
            </a:r>
            <a:r>
              <a:rPr lang="en-US" altLang="en-US" i="1">
                <a:ea typeface="MS PGothic" charset="-128"/>
              </a:rPr>
              <a:t> </a:t>
            </a:r>
            <a:r>
              <a:rPr lang="en-US" altLang="en-US">
                <a:ea typeface="MS PGothic" charset="-128"/>
              </a:rPr>
              <a:t>subunit associates primarily with one of the three </a:t>
            </a:r>
            <a:r>
              <a:rPr lang="el-GR" altLang="en-US" i="1">
                <a:ea typeface="MS PGothic" charset="-128"/>
              </a:rPr>
              <a:t>αβ</a:t>
            </a:r>
            <a:r>
              <a:rPr lang="en-US" altLang="en-US">
                <a:ea typeface="MS PGothic" charset="-128"/>
              </a:rPr>
              <a:t> pairs, forcing each of the three </a:t>
            </a:r>
            <a:r>
              <a:rPr lang="el-GR" altLang="en-US" i="1">
                <a:ea typeface="MS PGothic" charset="-128"/>
              </a:rPr>
              <a:t>β</a:t>
            </a:r>
            <a:r>
              <a:rPr lang="en-US" altLang="en-US" i="1">
                <a:ea typeface="MS PGothic" charset="-128"/>
              </a:rPr>
              <a:t> </a:t>
            </a:r>
            <a:r>
              <a:rPr lang="en-US" altLang="en-US">
                <a:ea typeface="MS PGothic" charset="-128"/>
              </a:rPr>
              <a:t>subunits into slightly different conformations, with different nucleotide-binding sites. In the crystalline enzyme, one subunit (</a:t>
            </a:r>
            <a:r>
              <a:rPr lang="el-GR" altLang="en-US" i="1">
                <a:ea typeface="MS PGothic" charset="-128"/>
              </a:rPr>
              <a:t>β</a:t>
            </a:r>
            <a:r>
              <a:rPr lang="en-US" altLang="en-US">
                <a:ea typeface="MS PGothic" charset="-128"/>
              </a:rPr>
              <a:t>-ADP) has ADP (yellow) in its binding site, the next (</a:t>
            </a:r>
            <a:r>
              <a:rPr lang="el-GR" altLang="en-US" i="1">
                <a:ea typeface="MS PGothic" charset="-128"/>
              </a:rPr>
              <a:t>β</a:t>
            </a:r>
            <a:r>
              <a:rPr lang="en-US" altLang="en-US">
                <a:ea typeface="MS PGothic" charset="-128"/>
              </a:rPr>
              <a:t>-ATP) has ATP (red), and the third (</a:t>
            </a:r>
            <a:r>
              <a:rPr lang="el-GR" altLang="en-US" i="1">
                <a:ea typeface="MS PGothic" charset="-128"/>
              </a:rPr>
              <a:t>β</a:t>
            </a:r>
            <a:r>
              <a:rPr lang="en-US" altLang="en-US">
                <a:ea typeface="MS PGothic" charset="-128"/>
              </a:rPr>
              <a:t>-empty) has no bound nucleotide.</a:t>
            </a:r>
            <a:endParaRPr lang="en-US" altLang="en-US">
              <a:latin typeface="Arial" charset="0"/>
              <a:ea typeface="MS PGothic" charset="-128"/>
            </a:endParaRPr>
          </a:p>
        </p:txBody>
      </p:sp>
    </p:spTree>
    <p:extLst>
      <p:ext uri="{BB962C8B-B14F-4D97-AF65-F5344CB8AC3E}">
        <p14:creationId xmlns:p14="http://schemas.microsoft.com/office/powerpoint/2010/main" val="877311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47ECB316-82E7-0541-A8EF-9C2867AFB42F}" type="slidenum">
              <a:rPr lang="en-US" altLang="en-US" sz="1200"/>
              <a:pPr/>
              <a:t>48</a:t>
            </a:fld>
            <a:endParaRPr lang="en-US" altLang="en-US" sz="1200"/>
          </a:p>
        </p:txBody>
      </p:sp>
      <p:sp>
        <p:nvSpPr>
          <p:cNvPr id="97283" name="Rectangle 2"/>
          <p:cNvSpPr>
            <a:spLocks noGrp="1" noRot="1" noChangeAspect="1" noChangeArrowheads="1" noTextEdit="1"/>
          </p:cNvSpPr>
          <p:nvPr>
            <p:ph type="sldImg"/>
          </p:nvPr>
        </p:nvSpPr>
        <p:spPr>
          <a:xfrm>
            <a:off x="1257300" y="720725"/>
            <a:ext cx="4800600" cy="3600450"/>
          </a:xfrm>
          <a:ln/>
        </p:spPr>
      </p:sp>
      <p:sp>
        <p:nvSpPr>
          <p:cNvPr id="9728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ea typeface="MS PGothic" charset="-128"/>
              </a:rPr>
              <a:t>FIGURE 19–26 Binding-change model for ATP synthase.</a:t>
            </a:r>
            <a:r>
              <a:rPr lang="en-US" altLang="en-US" dirty="0">
                <a:ea typeface="MS PGothic" charset="-128"/>
              </a:rPr>
              <a:t> The F</a:t>
            </a:r>
            <a:r>
              <a:rPr lang="en-US" altLang="en-US" baseline="-25000" dirty="0">
                <a:ea typeface="MS PGothic" charset="-128"/>
              </a:rPr>
              <a:t>1</a:t>
            </a:r>
            <a:r>
              <a:rPr lang="en-US" altLang="en-US" dirty="0">
                <a:ea typeface="MS PGothic" charset="-128"/>
              </a:rPr>
              <a:t> complex has three nonequivalent adenine nucleotide–binding sites, one for each pair of </a:t>
            </a:r>
            <a:r>
              <a:rPr lang="el-GR" altLang="en-US" dirty="0">
                <a:ea typeface="MS PGothic" charset="-128"/>
              </a:rPr>
              <a:t>α</a:t>
            </a:r>
            <a:r>
              <a:rPr lang="en-US" altLang="en-US" i="1" dirty="0">
                <a:ea typeface="MS PGothic" charset="-128"/>
              </a:rPr>
              <a:t> </a:t>
            </a:r>
            <a:r>
              <a:rPr lang="en-US" altLang="en-US" dirty="0">
                <a:ea typeface="MS PGothic" charset="-128"/>
              </a:rPr>
              <a:t>and </a:t>
            </a:r>
            <a:r>
              <a:rPr lang="el-GR" altLang="en-US" dirty="0">
                <a:ea typeface="MS PGothic" charset="-128"/>
              </a:rPr>
              <a:t>β</a:t>
            </a:r>
            <a:r>
              <a:rPr lang="en-US" altLang="en-US" i="1" dirty="0">
                <a:ea typeface="MS PGothic" charset="-128"/>
              </a:rPr>
              <a:t> </a:t>
            </a:r>
            <a:r>
              <a:rPr lang="en-US" altLang="en-US" dirty="0">
                <a:ea typeface="MS PGothic" charset="-128"/>
              </a:rPr>
              <a:t>subunits. At any given moment, one of these sites is in </a:t>
            </a:r>
            <a:r>
              <a:rPr lang="en-US" altLang="en-US" dirty="0" smtClean="0">
                <a:ea typeface="MS PGothic" charset="-128"/>
              </a:rPr>
              <a:t>the </a:t>
            </a:r>
            <a:r>
              <a:rPr lang="el-GR" altLang="en-US" i="1" dirty="0" smtClean="0">
                <a:ea typeface="MS PGothic" charset="-128"/>
              </a:rPr>
              <a:t>β</a:t>
            </a:r>
            <a:r>
              <a:rPr lang="en-US" altLang="en-US" dirty="0" smtClean="0">
                <a:ea typeface="MS PGothic" charset="-128"/>
              </a:rPr>
              <a:t>-ATP conformation (which binds ATP tightly), </a:t>
            </a:r>
            <a:r>
              <a:rPr lang="en-US" altLang="en-US" dirty="0">
                <a:ea typeface="MS PGothic" charset="-128"/>
              </a:rPr>
              <a:t>a second is in the </a:t>
            </a:r>
            <a:r>
              <a:rPr lang="el-GR" altLang="en-US" i="1" dirty="0">
                <a:ea typeface="MS PGothic" charset="-128"/>
              </a:rPr>
              <a:t>β</a:t>
            </a:r>
            <a:r>
              <a:rPr lang="en-US" altLang="en-US" dirty="0">
                <a:ea typeface="MS PGothic" charset="-128"/>
              </a:rPr>
              <a:t>-ADP (loose-binding) conformation, and a third is in </a:t>
            </a:r>
            <a:r>
              <a:rPr lang="en-US" altLang="en-US" dirty="0" smtClean="0">
                <a:ea typeface="MS PGothic" charset="-128"/>
              </a:rPr>
              <a:t>the </a:t>
            </a:r>
            <a:r>
              <a:rPr lang="el-GR" altLang="en-US" i="1" dirty="0" smtClean="0">
                <a:ea typeface="MS PGothic" charset="-128"/>
              </a:rPr>
              <a:t>β</a:t>
            </a:r>
            <a:r>
              <a:rPr lang="en-US" altLang="en-US" dirty="0" smtClean="0">
                <a:ea typeface="MS PGothic" charset="-128"/>
              </a:rPr>
              <a:t>-empty (very-loose-binding) </a:t>
            </a:r>
            <a:r>
              <a:rPr lang="en-US" altLang="en-US" dirty="0">
                <a:ea typeface="MS PGothic" charset="-128"/>
              </a:rPr>
              <a:t>conformation. The proton-motive force causes rotation of the central shaft—the </a:t>
            </a:r>
            <a:r>
              <a:rPr lang="el-GR" altLang="en-US" i="1" dirty="0">
                <a:ea typeface="MS PGothic" charset="-128"/>
              </a:rPr>
              <a:t>γ</a:t>
            </a:r>
            <a:r>
              <a:rPr lang="en-US" altLang="en-US" i="1" dirty="0">
                <a:ea typeface="MS PGothic" charset="-128"/>
              </a:rPr>
              <a:t> </a:t>
            </a:r>
            <a:r>
              <a:rPr lang="en-US" altLang="en-US" dirty="0">
                <a:ea typeface="MS PGothic" charset="-128"/>
              </a:rPr>
              <a:t>subunit, shown as a green arrowhead—which comes into contact with each </a:t>
            </a:r>
            <a:r>
              <a:rPr lang="el-GR" altLang="en-US" i="1" dirty="0">
                <a:ea typeface="MS PGothic" charset="-128"/>
              </a:rPr>
              <a:t>αβ</a:t>
            </a:r>
            <a:r>
              <a:rPr lang="en-US" altLang="en-US" i="1" dirty="0">
                <a:ea typeface="MS PGothic" charset="-128"/>
              </a:rPr>
              <a:t> </a:t>
            </a:r>
            <a:r>
              <a:rPr lang="en-US" altLang="en-US" dirty="0">
                <a:ea typeface="MS PGothic" charset="-128"/>
              </a:rPr>
              <a:t>subunit pair in succession. This produces a cooperative conformational change in which the </a:t>
            </a:r>
            <a:r>
              <a:rPr lang="el-GR" altLang="en-US" i="1" dirty="0">
                <a:ea typeface="MS PGothic" charset="-128"/>
              </a:rPr>
              <a:t>β</a:t>
            </a:r>
            <a:r>
              <a:rPr lang="en-US" altLang="en-US" dirty="0">
                <a:ea typeface="MS PGothic" charset="-128"/>
              </a:rPr>
              <a:t>-ATP site is converted to the </a:t>
            </a:r>
            <a:r>
              <a:rPr lang="el-GR" altLang="en-US" i="1" dirty="0">
                <a:ea typeface="MS PGothic" charset="-128"/>
              </a:rPr>
              <a:t>β</a:t>
            </a:r>
            <a:r>
              <a:rPr lang="en-US" altLang="en-US" dirty="0">
                <a:ea typeface="MS PGothic" charset="-128"/>
              </a:rPr>
              <a:t>-empty conformation, and ATP dissociates; the </a:t>
            </a:r>
            <a:r>
              <a:rPr lang="el-GR" altLang="en-US" i="1" dirty="0">
                <a:ea typeface="MS PGothic" charset="-128"/>
              </a:rPr>
              <a:t>β</a:t>
            </a:r>
            <a:r>
              <a:rPr lang="en-US" altLang="en-US" dirty="0">
                <a:ea typeface="MS PGothic" charset="-128"/>
              </a:rPr>
              <a:t>-ADP site is converted to the </a:t>
            </a:r>
            <a:r>
              <a:rPr lang="el-GR" altLang="en-US" i="1" dirty="0">
                <a:ea typeface="MS PGothic" charset="-128"/>
              </a:rPr>
              <a:t>β</a:t>
            </a:r>
            <a:r>
              <a:rPr lang="en-US" altLang="en-US" dirty="0">
                <a:ea typeface="MS PGothic" charset="-128"/>
              </a:rPr>
              <a:t>-ATP conformation, which promotes condensation of bound ADP + P</a:t>
            </a:r>
            <a:r>
              <a:rPr lang="en-US" altLang="en-US" baseline="-25000" dirty="0">
                <a:ea typeface="MS PGothic" charset="-128"/>
              </a:rPr>
              <a:t>i</a:t>
            </a:r>
            <a:r>
              <a:rPr lang="en-US" altLang="en-US" dirty="0">
                <a:ea typeface="MS PGothic" charset="-128"/>
              </a:rPr>
              <a:t> to form ATP; and the </a:t>
            </a:r>
            <a:r>
              <a:rPr lang="el-GR" altLang="en-US" i="1" dirty="0">
                <a:ea typeface="MS PGothic" charset="-128"/>
              </a:rPr>
              <a:t>β</a:t>
            </a:r>
            <a:r>
              <a:rPr lang="en-US" altLang="en-US" dirty="0">
                <a:ea typeface="MS PGothic" charset="-128"/>
              </a:rPr>
              <a:t>-empty site becomes a </a:t>
            </a:r>
            <a:r>
              <a:rPr lang="el-GR" altLang="en-US" i="1" dirty="0">
                <a:ea typeface="MS PGothic" charset="-128"/>
              </a:rPr>
              <a:t>β</a:t>
            </a:r>
            <a:r>
              <a:rPr lang="en-US" altLang="en-US" dirty="0">
                <a:ea typeface="MS PGothic" charset="-128"/>
              </a:rPr>
              <a:t>-ADP site, which loosely binds ADP + P</a:t>
            </a:r>
            <a:r>
              <a:rPr lang="en-US" altLang="en-US" baseline="-25000" dirty="0">
                <a:ea typeface="MS PGothic" charset="-128"/>
              </a:rPr>
              <a:t>i</a:t>
            </a:r>
            <a:r>
              <a:rPr lang="en-US" altLang="en-US" dirty="0">
                <a:ea typeface="MS PGothic" charset="-128"/>
              </a:rPr>
              <a:t> entering from the solvent. This model, based on experimental findings, requires that at least two of the three catalytic sites alternate in activity; ATP cannot be released from one site unless and until ADP and P</a:t>
            </a:r>
            <a:r>
              <a:rPr lang="en-US" altLang="en-US" baseline="-25000" dirty="0">
                <a:ea typeface="MS PGothic" charset="-128"/>
              </a:rPr>
              <a:t>i</a:t>
            </a:r>
            <a:r>
              <a:rPr lang="en-US" altLang="en-US" dirty="0">
                <a:ea typeface="MS PGothic" charset="-128"/>
              </a:rPr>
              <a:t> are bound at the other.</a:t>
            </a:r>
            <a:endParaRPr lang="en-US" altLang="en-US" dirty="0">
              <a:latin typeface="Arial" charset="0"/>
              <a:ea typeface="MS PGothic" charset="-128"/>
            </a:endParaRPr>
          </a:p>
        </p:txBody>
      </p:sp>
    </p:spTree>
    <p:extLst>
      <p:ext uri="{BB962C8B-B14F-4D97-AF65-F5344CB8AC3E}">
        <p14:creationId xmlns:p14="http://schemas.microsoft.com/office/powerpoint/2010/main" val="151568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ea typeface="MS PGothic" charset="-128"/>
            </a:endParaRP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1D8DD95B-BC8F-234E-87E2-079BEBC52091}" type="slidenum">
              <a:rPr lang="en-US" altLang="en-US" sz="1200"/>
              <a:pPr/>
              <a:t>5</a:t>
            </a:fld>
            <a:endParaRPr lang="en-US" altLang="en-US" sz="1200"/>
          </a:p>
        </p:txBody>
      </p:sp>
    </p:spTree>
    <p:extLst>
      <p:ext uri="{BB962C8B-B14F-4D97-AF65-F5344CB8AC3E}">
        <p14:creationId xmlns:p14="http://schemas.microsoft.com/office/powerpoint/2010/main" val="1904792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3875AB2E-7AC7-C44B-8346-E936DF735DB7}" type="slidenum">
              <a:rPr lang="en-US" altLang="en-US" sz="1200"/>
              <a:pPr/>
              <a:t>50</a:t>
            </a:fld>
            <a:endParaRPr lang="en-US" altLang="en-US" sz="1200"/>
          </a:p>
        </p:txBody>
      </p:sp>
      <p:sp>
        <p:nvSpPr>
          <p:cNvPr id="99331" name="Rectangle 2"/>
          <p:cNvSpPr>
            <a:spLocks noGrp="1" noRot="1" noChangeAspect="1" noChangeArrowheads="1" noTextEdit="1"/>
          </p:cNvSpPr>
          <p:nvPr>
            <p:ph type="sldImg"/>
          </p:nvPr>
        </p:nvSpPr>
        <p:spPr>
          <a:xfrm>
            <a:off x="1257300" y="720725"/>
            <a:ext cx="4800600" cy="3600450"/>
          </a:xfrm>
          <a:ln/>
        </p:spPr>
      </p:sp>
      <p:sp>
        <p:nvSpPr>
          <p:cNvPr id="9933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19–30 Adenine nucleotide and phosphate translocases. </a:t>
            </a:r>
            <a:r>
              <a:rPr lang="en-US" altLang="en-US">
                <a:ea typeface="MS PGothic" charset="-128"/>
              </a:rPr>
              <a:t>Transport systems of the inner mitochondrial membrane carry ADP and P</a:t>
            </a:r>
            <a:r>
              <a:rPr lang="en-US" altLang="en-US" baseline="-25000">
                <a:ea typeface="MS PGothic" charset="-128"/>
              </a:rPr>
              <a:t>i</a:t>
            </a:r>
            <a:r>
              <a:rPr lang="en-US" altLang="en-US">
                <a:ea typeface="MS PGothic" charset="-128"/>
              </a:rPr>
              <a:t> into the matrix and newly synthesized ATP into the cytosol. The adenine nucleotide translocase is an antiporter; the same protein moves ADP into the matrix and ATP out. The effect of replacing ATP</a:t>
            </a:r>
            <a:r>
              <a:rPr lang="en-US" altLang="en-US" baseline="30000">
                <a:ea typeface="MS PGothic" charset="-128"/>
              </a:rPr>
              <a:t>4-</a:t>
            </a:r>
            <a:r>
              <a:rPr lang="en-US" altLang="en-US">
                <a:ea typeface="MS PGothic" charset="-128"/>
              </a:rPr>
              <a:t> with ADP</a:t>
            </a:r>
            <a:r>
              <a:rPr lang="en-US" altLang="en-US" baseline="30000">
                <a:ea typeface="MS PGothic" charset="-128"/>
              </a:rPr>
              <a:t>3-</a:t>
            </a:r>
            <a:r>
              <a:rPr lang="en-US" altLang="en-US">
                <a:ea typeface="MS PGothic" charset="-128"/>
              </a:rPr>
              <a:t> in the matrix is the net efflux of one negative charge, which is favored by the charge difference across the inner membrane (outside positive). At pH 7, P</a:t>
            </a:r>
            <a:r>
              <a:rPr lang="en-US" altLang="en-US" baseline="-25000">
                <a:ea typeface="MS PGothic" charset="-128"/>
              </a:rPr>
              <a:t>i</a:t>
            </a:r>
            <a:r>
              <a:rPr lang="en-US" altLang="en-US">
                <a:ea typeface="MS PGothic" charset="-128"/>
              </a:rPr>
              <a:t> is present as both HPO</a:t>
            </a:r>
            <a:r>
              <a:rPr lang="en-US" altLang="en-US" baseline="-25000">
                <a:ea typeface="MS PGothic" charset="-128"/>
              </a:rPr>
              <a:t>4</a:t>
            </a:r>
            <a:r>
              <a:rPr lang="en-US" altLang="en-US" baseline="30000">
                <a:ea typeface="MS PGothic" charset="-128"/>
              </a:rPr>
              <a:t>2-</a:t>
            </a:r>
            <a:r>
              <a:rPr lang="en-US" altLang="en-US">
                <a:ea typeface="MS PGothic" charset="-128"/>
              </a:rPr>
              <a:t> and H</a:t>
            </a:r>
            <a:r>
              <a:rPr lang="en-US" altLang="en-US" baseline="-25000">
                <a:ea typeface="MS PGothic" charset="-128"/>
              </a:rPr>
              <a:t>2</a:t>
            </a:r>
            <a:r>
              <a:rPr lang="en-US" altLang="en-US">
                <a:ea typeface="MS PGothic" charset="-128"/>
              </a:rPr>
              <a:t>PO</a:t>
            </a:r>
            <a:r>
              <a:rPr lang="en-US" altLang="en-US" baseline="-25000">
                <a:ea typeface="MS PGothic" charset="-128"/>
              </a:rPr>
              <a:t>4</a:t>
            </a:r>
            <a:r>
              <a:rPr lang="en-US" altLang="en-US" baseline="30000">
                <a:ea typeface="MS PGothic" charset="-128"/>
              </a:rPr>
              <a:t>-</a:t>
            </a:r>
            <a:r>
              <a:rPr lang="en-US" altLang="en-US">
                <a:ea typeface="MS PGothic" charset="-128"/>
              </a:rPr>
              <a:t>; the phosphate translocase is specific for H</a:t>
            </a:r>
            <a:r>
              <a:rPr lang="en-US" altLang="en-US" baseline="-25000">
                <a:ea typeface="MS PGothic" charset="-128"/>
              </a:rPr>
              <a:t>2</a:t>
            </a:r>
            <a:r>
              <a:rPr lang="en-US" altLang="en-US">
                <a:ea typeface="MS PGothic" charset="-128"/>
              </a:rPr>
              <a:t>PO</a:t>
            </a:r>
            <a:r>
              <a:rPr lang="en-US" altLang="en-US" baseline="-25000">
                <a:ea typeface="MS PGothic" charset="-128"/>
              </a:rPr>
              <a:t>4</a:t>
            </a:r>
            <a:r>
              <a:rPr lang="en-US" altLang="en-US" baseline="30000">
                <a:ea typeface="MS PGothic" charset="-128"/>
              </a:rPr>
              <a:t>-</a:t>
            </a:r>
            <a:r>
              <a:rPr lang="en-US" altLang="en-US">
                <a:ea typeface="MS PGothic" charset="-128"/>
              </a:rPr>
              <a:t> . There is no net flow of charge during symport of H</a:t>
            </a:r>
            <a:r>
              <a:rPr lang="en-US" altLang="en-US" baseline="-25000">
                <a:ea typeface="MS PGothic" charset="-128"/>
              </a:rPr>
              <a:t>2</a:t>
            </a:r>
            <a:r>
              <a:rPr lang="en-US" altLang="en-US">
                <a:ea typeface="MS PGothic" charset="-128"/>
              </a:rPr>
              <a:t>PO</a:t>
            </a:r>
            <a:r>
              <a:rPr lang="en-US" altLang="en-US" baseline="-25000">
                <a:ea typeface="MS PGothic" charset="-128"/>
              </a:rPr>
              <a:t>4</a:t>
            </a:r>
            <a:r>
              <a:rPr lang="en-US" altLang="en-US" baseline="30000">
                <a:ea typeface="MS PGothic" charset="-128"/>
              </a:rPr>
              <a:t>-</a:t>
            </a:r>
            <a:r>
              <a:rPr lang="en-US" altLang="en-US">
                <a:ea typeface="MS PGothic" charset="-128"/>
              </a:rPr>
              <a:t> and H</a:t>
            </a:r>
            <a:r>
              <a:rPr lang="en-US" altLang="en-US" baseline="30000">
                <a:ea typeface="MS PGothic" charset="-128"/>
              </a:rPr>
              <a:t>+</a:t>
            </a:r>
            <a:r>
              <a:rPr lang="en-US" altLang="en-US">
                <a:ea typeface="MS PGothic" charset="-128"/>
              </a:rPr>
              <a:t>, but the relatively low proton concentration in the matrix favors the inward movement of H</a:t>
            </a:r>
            <a:r>
              <a:rPr lang="en-US" altLang="en-US" baseline="30000">
                <a:ea typeface="MS PGothic" charset="-128"/>
              </a:rPr>
              <a:t>+</a:t>
            </a:r>
            <a:r>
              <a:rPr lang="en-US" altLang="en-US">
                <a:ea typeface="MS PGothic" charset="-128"/>
              </a:rPr>
              <a:t>. Thus the proton-motive force is responsible both for providing the energy for ATP synthesis and for transporting substrates (ADP and P</a:t>
            </a:r>
            <a:r>
              <a:rPr lang="en-US" altLang="en-US" baseline="-25000">
                <a:ea typeface="MS PGothic" charset="-128"/>
              </a:rPr>
              <a:t>i</a:t>
            </a:r>
            <a:r>
              <a:rPr lang="en-US" altLang="en-US">
                <a:ea typeface="MS PGothic" charset="-128"/>
              </a:rPr>
              <a:t>) into and product (ATP) out of the mitochondrial matrix. All three of these transport systems can be isolated as a single membranebound complex (ATP synthasome).</a:t>
            </a:r>
            <a:endParaRPr lang="en-US" altLang="en-US">
              <a:latin typeface="Arial" charset="0"/>
              <a:ea typeface="MS PGothic" charset="-128"/>
            </a:endParaRPr>
          </a:p>
        </p:txBody>
      </p:sp>
    </p:spTree>
    <p:extLst>
      <p:ext uri="{BB962C8B-B14F-4D97-AF65-F5344CB8AC3E}">
        <p14:creationId xmlns:p14="http://schemas.microsoft.com/office/powerpoint/2010/main" val="1940689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BF54838A-957C-5443-8D2C-D1EE52AAB860}" type="slidenum">
              <a:rPr lang="en-US" altLang="en-US" sz="1200"/>
              <a:pPr/>
              <a:t>52</a:t>
            </a:fld>
            <a:endParaRPr lang="en-US" altLang="en-US" sz="1200"/>
          </a:p>
        </p:txBody>
      </p:sp>
      <p:sp>
        <p:nvSpPr>
          <p:cNvPr id="100355" name="Rectangle 2"/>
          <p:cNvSpPr>
            <a:spLocks noGrp="1" noRot="1" noChangeAspect="1" noChangeArrowheads="1" noTextEdit="1"/>
          </p:cNvSpPr>
          <p:nvPr>
            <p:ph type="sldImg"/>
          </p:nvPr>
        </p:nvSpPr>
        <p:spPr>
          <a:xfrm>
            <a:off x="1257300" y="720725"/>
            <a:ext cx="4800600" cy="3600450"/>
          </a:xfrm>
          <a:ln/>
        </p:spPr>
      </p:sp>
      <p:sp>
        <p:nvSpPr>
          <p:cNvPr id="10035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19–31 Malate-aspartate shuttle. </a:t>
            </a:r>
            <a:r>
              <a:rPr lang="en-US" altLang="en-US">
                <a:ea typeface="MS PGothic" charset="-128"/>
              </a:rPr>
              <a:t>This shuttle for transporting reducing equivalents from cytosolic NADH into the mitochondrial matrix is used in liver, kidney, and heart. </a:t>
            </a:r>
            <a:r>
              <a:rPr lang="en-US" altLang="en-US" b="1">
                <a:ea typeface="MS PGothic" charset="-128"/>
              </a:rPr>
              <a:t>1</a:t>
            </a:r>
            <a:r>
              <a:rPr lang="en-US" altLang="en-US">
                <a:ea typeface="MS PGothic" charset="-128"/>
              </a:rPr>
              <a:t> NADH in the cytosol enters the intermembrane space through openings in the outer membrane (porins), then passes two reducing equivalents to oxaloacetate, producing malate. </a:t>
            </a:r>
            <a:r>
              <a:rPr lang="en-US" altLang="en-US" b="1">
                <a:ea typeface="MS PGothic" charset="-128"/>
              </a:rPr>
              <a:t>2</a:t>
            </a:r>
            <a:r>
              <a:rPr lang="en-US" altLang="en-US">
                <a:ea typeface="MS PGothic" charset="-128"/>
              </a:rPr>
              <a:t> Malate crosses the inner membrane via the malate–</a:t>
            </a:r>
            <a:r>
              <a:rPr lang="el-GR" altLang="en-US">
                <a:ea typeface="MS PGothic" charset="-128"/>
              </a:rPr>
              <a:t>α</a:t>
            </a:r>
            <a:r>
              <a:rPr lang="en-US" altLang="en-US">
                <a:ea typeface="MS PGothic" charset="-128"/>
              </a:rPr>
              <a:t>-ketoglutarate transporter. </a:t>
            </a:r>
            <a:r>
              <a:rPr lang="en-US" altLang="en-US" b="1">
                <a:ea typeface="MS PGothic" charset="-128"/>
              </a:rPr>
              <a:t>3</a:t>
            </a:r>
            <a:r>
              <a:rPr lang="en-US" altLang="en-US">
                <a:ea typeface="MS PGothic" charset="-128"/>
              </a:rPr>
              <a:t> In the matrix, malate passes two reducing equivalents to NAD</a:t>
            </a:r>
            <a:r>
              <a:rPr lang="en-US" altLang="en-US" baseline="30000">
                <a:ea typeface="MS PGothic" charset="-128"/>
              </a:rPr>
              <a:t>+</a:t>
            </a:r>
            <a:r>
              <a:rPr lang="en-US" altLang="en-US">
                <a:ea typeface="MS PGothic" charset="-128"/>
              </a:rPr>
              <a:t>, and the resulting NADH is oxidized by the respiratory chain; the oxaloacetate formed from malate cannot pass directly into the cytosol. </a:t>
            </a:r>
            <a:r>
              <a:rPr lang="en-US" altLang="en-US" b="1">
                <a:ea typeface="MS PGothic" charset="-128"/>
              </a:rPr>
              <a:t>4</a:t>
            </a:r>
            <a:r>
              <a:rPr lang="en-US" altLang="en-US">
                <a:ea typeface="MS PGothic" charset="-128"/>
              </a:rPr>
              <a:t> Oxaloacetate is first transaminated to aspartate, and </a:t>
            </a:r>
            <a:r>
              <a:rPr lang="en-US" altLang="en-US" b="1">
                <a:ea typeface="MS PGothic" charset="-128"/>
              </a:rPr>
              <a:t>5</a:t>
            </a:r>
            <a:r>
              <a:rPr lang="en-US" altLang="en-US">
                <a:ea typeface="MS PGothic" charset="-128"/>
              </a:rPr>
              <a:t> aspartate can leave via the glutamate-aspartate transporter. </a:t>
            </a:r>
            <a:r>
              <a:rPr lang="en-US" altLang="en-US" b="1">
                <a:ea typeface="MS PGothic" charset="-128"/>
              </a:rPr>
              <a:t>6</a:t>
            </a:r>
            <a:r>
              <a:rPr lang="en-US" altLang="en-US">
                <a:ea typeface="MS PGothic" charset="-128"/>
              </a:rPr>
              <a:t> Oxaloacetate is regenerated in the cytosol, completing the cycle.</a:t>
            </a:r>
            <a:endParaRPr lang="en-US" altLang="en-US">
              <a:latin typeface="Arial" charset="0"/>
              <a:ea typeface="MS PGothic" charset="-128"/>
            </a:endParaRPr>
          </a:p>
        </p:txBody>
      </p:sp>
    </p:spTree>
    <p:extLst>
      <p:ext uri="{BB962C8B-B14F-4D97-AF65-F5344CB8AC3E}">
        <p14:creationId xmlns:p14="http://schemas.microsoft.com/office/powerpoint/2010/main" val="972415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AB2E40DC-D6C7-3040-97BB-0B97865B9664}" type="slidenum">
              <a:rPr lang="en-US" altLang="en-US" sz="1200"/>
              <a:pPr/>
              <a:t>53</a:t>
            </a:fld>
            <a:endParaRPr lang="en-US" altLang="en-US" sz="1200"/>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19–32 Glycerol 3-phosphate shuttle. </a:t>
            </a:r>
            <a:r>
              <a:rPr lang="en-US" altLang="en-US">
                <a:ea typeface="MS PGothic" charset="-128"/>
              </a:rPr>
              <a:t>This alternative means of moving reducing equivalents from the cytosol to the mitochondrial matrix operates in skeletal muscle and the brain. In the cytosol, dihydroxyacetone phosphate accepts two reducing equivalents from NADH in a reaction catalyzed by cytosolic glycerol 3-phosphate dehydrogenase. An isozyme of glycerol 3-phosphate dehydrogenase bound to the outer face of the inner membrane then transfers two reducing equivalents from glycerol 3-phosphate in the intermembrane space to ubiquinone. Note that this shuttle does not involve membrane transport systems.</a:t>
            </a:r>
            <a:endParaRPr lang="en-US" altLang="en-US">
              <a:latin typeface="Arial" charset="0"/>
              <a:ea typeface="MS PGothic" charset="-128"/>
            </a:endParaRPr>
          </a:p>
        </p:txBody>
      </p:sp>
    </p:spTree>
    <p:extLst>
      <p:ext uri="{BB962C8B-B14F-4D97-AF65-F5344CB8AC3E}">
        <p14:creationId xmlns:p14="http://schemas.microsoft.com/office/powerpoint/2010/main" val="695698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36AD48AE-2098-974F-B066-8F61477BBBAF}" type="slidenum">
              <a:rPr lang="en-US" altLang="en-US" sz="1200"/>
              <a:pPr/>
              <a:t>54</a:t>
            </a:fld>
            <a:endParaRPr lang="en-US" altLang="en-US" sz="1200"/>
          </a:p>
        </p:txBody>
      </p:sp>
      <p:sp>
        <p:nvSpPr>
          <p:cNvPr id="102403" name="Rectangle 2"/>
          <p:cNvSpPr>
            <a:spLocks noGrp="1" noRot="1" noChangeAspect="1" noChangeArrowheads="1" noTextEdit="1"/>
          </p:cNvSpPr>
          <p:nvPr>
            <p:ph type="sldImg"/>
          </p:nvPr>
        </p:nvSpPr>
        <p:spPr>
          <a:xfrm>
            <a:off x="1257300" y="720725"/>
            <a:ext cx="4800600" cy="3600450"/>
          </a:xfrm>
          <a:ln/>
        </p:spPr>
      </p:sp>
      <p:sp>
        <p:nvSpPr>
          <p:cNvPr id="10240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b="1">
              <a:latin typeface="Arial" charset="0"/>
              <a:ea typeface="MS PGothic" charset="-128"/>
            </a:endParaRPr>
          </a:p>
        </p:txBody>
      </p:sp>
    </p:spTree>
    <p:extLst>
      <p:ext uri="{BB962C8B-B14F-4D97-AF65-F5344CB8AC3E}">
        <p14:creationId xmlns:p14="http://schemas.microsoft.com/office/powerpoint/2010/main" val="266896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60CD2DD-F8FE-954D-992E-BACA56E63DD2}" type="slidenum">
              <a:rPr lang="en-US" altLang="en-US" sz="1200"/>
              <a:pPr/>
              <a:t>55</a:t>
            </a:fld>
            <a:endParaRPr lang="en-US" altLang="en-US" sz="1200"/>
          </a:p>
        </p:txBody>
      </p:sp>
      <p:sp>
        <p:nvSpPr>
          <p:cNvPr id="94211" name="Rectangle 2"/>
          <p:cNvSpPr>
            <a:spLocks noGrp="1" noRot="1" noChangeAspect="1" noChangeArrowheads="1" noTextEdit="1"/>
          </p:cNvSpPr>
          <p:nvPr>
            <p:ph type="sldImg"/>
          </p:nvPr>
        </p:nvSpPr>
        <p:spPr>
          <a:xfrm>
            <a:off x="1257300" y="720725"/>
            <a:ext cx="4800600" cy="3600450"/>
          </a:xfrm>
          <a:ln/>
        </p:spPr>
      </p:sp>
      <p:sp>
        <p:nvSpPr>
          <p:cNvPr id="9421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ea typeface="MS PGothic" charset="-128"/>
              </a:rPr>
              <a:t>FIGURE 19–20 Coupling of electron transfer and ATP synthesis in mitochondria. </a:t>
            </a:r>
            <a:r>
              <a:rPr lang="en-US" altLang="en-US" dirty="0">
                <a:ea typeface="MS PGothic" charset="-128"/>
              </a:rPr>
              <a:t>In experiments to demonstrate coupling, mitochondria are suspended in a buffered medium and an O</a:t>
            </a:r>
            <a:r>
              <a:rPr lang="en-US" altLang="en-US" baseline="-25000" dirty="0">
                <a:ea typeface="MS PGothic" charset="-128"/>
              </a:rPr>
              <a:t>2</a:t>
            </a:r>
            <a:r>
              <a:rPr lang="en-US" altLang="en-US" dirty="0">
                <a:ea typeface="MS PGothic" charset="-128"/>
              </a:rPr>
              <a:t> electrode monitors O</a:t>
            </a:r>
            <a:r>
              <a:rPr lang="en-US" altLang="en-US" baseline="-25000" dirty="0">
                <a:ea typeface="MS PGothic" charset="-128"/>
              </a:rPr>
              <a:t>2</a:t>
            </a:r>
            <a:r>
              <a:rPr lang="en-US" altLang="en-US" dirty="0">
                <a:ea typeface="MS PGothic" charset="-128"/>
              </a:rPr>
              <a:t> consumption. At intervals, samples are removed and assayed for the presence of ATP. (a) Addition of ADP and P</a:t>
            </a:r>
            <a:r>
              <a:rPr lang="en-US" altLang="en-US" baseline="-25000" dirty="0">
                <a:ea typeface="MS PGothic" charset="-128"/>
              </a:rPr>
              <a:t>i</a:t>
            </a:r>
            <a:r>
              <a:rPr lang="en-US" altLang="en-US" dirty="0">
                <a:ea typeface="MS PGothic" charset="-128"/>
              </a:rPr>
              <a:t> alone results in little or no increase in either respiration (O</a:t>
            </a:r>
            <a:r>
              <a:rPr lang="en-US" altLang="en-US" baseline="-25000" dirty="0">
                <a:ea typeface="MS PGothic" charset="-128"/>
              </a:rPr>
              <a:t>2</a:t>
            </a:r>
            <a:r>
              <a:rPr lang="en-US" altLang="en-US" dirty="0">
                <a:ea typeface="MS PGothic" charset="-128"/>
              </a:rPr>
              <a:t> consumption; black) or ATP synthesis (red). When succinate is added, respiration begins immediately and ATP is synthesized. Addition of cyanide (CN</a:t>
            </a:r>
            <a:r>
              <a:rPr lang="en-US" altLang="en-US" baseline="30000" dirty="0">
                <a:ea typeface="MS PGothic" charset="-128"/>
              </a:rPr>
              <a:t>-</a:t>
            </a:r>
            <a:r>
              <a:rPr lang="en-US" altLang="en-US" dirty="0">
                <a:ea typeface="MS PGothic" charset="-128"/>
              </a:rPr>
              <a:t>), which blocks electron transfer between cytochrome oxidase (Complex IV) and O</a:t>
            </a:r>
            <a:r>
              <a:rPr lang="en-US" altLang="en-US" baseline="-25000" dirty="0">
                <a:ea typeface="MS PGothic" charset="-128"/>
              </a:rPr>
              <a:t>2</a:t>
            </a:r>
            <a:r>
              <a:rPr lang="en-US" altLang="en-US" dirty="0">
                <a:ea typeface="MS PGothic" charset="-128"/>
              </a:rPr>
              <a:t>, inhibits both respiration and ATP synthesis. (b) Mitochondria provided with succinate respire and synthesize ATP only when ADP and P</a:t>
            </a:r>
            <a:r>
              <a:rPr lang="en-US" altLang="en-US" baseline="-25000" dirty="0">
                <a:ea typeface="MS PGothic" charset="-128"/>
              </a:rPr>
              <a:t>i</a:t>
            </a:r>
            <a:r>
              <a:rPr lang="en-US" altLang="en-US" dirty="0">
                <a:ea typeface="MS PGothic" charset="-128"/>
              </a:rPr>
              <a:t> are added. Subsequent addition of </a:t>
            </a:r>
            <a:r>
              <a:rPr lang="en-US" altLang="en-US" dirty="0" err="1">
                <a:ea typeface="MS PGothic" charset="-128"/>
              </a:rPr>
              <a:t>venturicidin</a:t>
            </a:r>
            <a:r>
              <a:rPr lang="en-US" altLang="en-US" dirty="0">
                <a:ea typeface="MS PGothic" charset="-128"/>
              </a:rPr>
              <a:t> or </a:t>
            </a:r>
            <a:r>
              <a:rPr lang="en-US" altLang="en-US" dirty="0" err="1">
                <a:ea typeface="MS PGothic" charset="-128"/>
              </a:rPr>
              <a:t>oligomycin</a:t>
            </a:r>
            <a:r>
              <a:rPr lang="en-US" altLang="en-US" dirty="0">
                <a:ea typeface="MS PGothic" charset="-128"/>
              </a:rPr>
              <a:t>, inhibitors of ATP synthase, blocks both ATP synthesis and respiration. </a:t>
            </a:r>
            <a:r>
              <a:rPr lang="en-US" altLang="en-US" dirty="0" err="1">
                <a:ea typeface="MS PGothic" charset="-128"/>
              </a:rPr>
              <a:t>Dinitrophenol</a:t>
            </a:r>
            <a:r>
              <a:rPr lang="en-US" altLang="en-US" dirty="0">
                <a:ea typeface="MS PGothic" charset="-128"/>
              </a:rPr>
              <a:t> (DNP) is an </a:t>
            </a:r>
            <a:r>
              <a:rPr lang="en-US" altLang="en-US" dirty="0" err="1">
                <a:ea typeface="MS PGothic" charset="-128"/>
              </a:rPr>
              <a:t>uncoupler</a:t>
            </a:r>
            <a:r>
              <a:rPr lang="en-US" altLang="en-US" dirty="0">
                <a:ea typeface="MS PGothic" charset="-128"/>
              </a:rPr>
              <a:t>, allowing respiration to continue without ATP synthesis.</a:t>
            </a:r>
            <a:endParaRPr lang="en-US" altLang="en-US" dirty="0">
              <a:latin typeface="Arial" charset="0"/>
              <a:ea typeface="MS PGothic" charset="-128"/>
            </a:endParaRPr>
          </a:p>
        </p:txBody>
      </p:sp>
    </p:spTree>
    <p:extLst>
      <p:ext uri="{BB962C8B-B14F-4D97-AF65-F5344CB8AC3E}">
        <p14:creationId xmlns:p14="http://schemas.microsoft.com/office/powerpoint/2010/main" val="2003306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19-36 Heat generation by uncoupled mitochondria. </a:t>
            </a:r>
            <a:r>
              <a:rPr lang="en-US" altLang="en-US">
                <a:ea typeface="MS PGothic" charset="-128"/>
              </a:rPr>
              <a:t>UCP1, the uncoupling protein in the mitochondria of brown adipose tissue, by providing an alternative route for protons to reenter the mitochondrial matrix, causes the energy conserved by proton pumping to be dissipated as heat.</a:t>
            </a: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E29500E4-6B17-4B40-B442-7F1A3FC66355}" type="slidenum">
              <a:rPr lang="en-US" altLang="en-US" sz="1200"/>
              <a:pPr/>
              <a:t>56</a:t>
            </a:fld>
            <a:endParaRPr lang="en-US" altLang="en-US" sz="1200"/>
          </a:p>
        </p:txBody>
      </p:sp>
    </p:spTree>
    <p:extLst>
      <p:ext uri="{BB962C8B-B14F-4D97-AF65-F5344CB8AC3E}">
        <p14:creationId xmlns:p14="http://schemas.microsoft.com/office/powerpoint/2010/main" val="1882637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solidFill>
                  <a:srgbClr val="0071FF"/>
                </a:solidFill>
                <a:latin typeface="SolexBoldLining" charset="0"/>
                <a:ea typeface="MS PGothic" charset="-128"/>
              </a:rPr>
              <a:t>FIGURE 23–17 </a:t>
            </a:r>
            <a:r>
              <a:rPr lang="en-US" altLang="en-US" b="1">
                <a:ea typeface="MS PGothic" charset="-128"/>
              </a:rPr>
              <a:t>White and brown adipose tissue</a:t>
            </a:r>
            <a:r>
              <a:rPr lang="en-US" altLang="en-US">
                <a:ea typeface="MS PGothic" charset="-128"/>
              </a:rPr>
              <a:t>. Schematic views of typical mouse adipocytes from (a) white adipose tissue (WAT) and (b) brown adipose tissue (BAT). White adipocytes are larger and contain a single huge lipid droplet, which squeezes the mitochondria and nucleus against the plasma membrane. In brown adipocytes, mitochondria are much more prominent, the nucleus is near the center of the cell, and multiple small fat droplets are present. Below are light micrographs of (c) adipocytes in WAT, stained to show nuclei, and (d) a region of mixed white and brown adipocytes, stained with an antibody specific to UCP1.</a:t>
            </a:r>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A482B6E7-1833-EB4C-8A5F-04B0E87FB1E3}" type="slidenum">
              <a:rPr lang="en-US" altLang="en-US" sz="1200"/>
              <a:pPr/>
              <a:t>58</a:t>
            </a:fld>
            <a:endParaRPr lang="en-US" altLang="en-US" sz="1200"/>
          </a:p>
        </p:txBody>
      </p:sp>
    </p:spTree>
    <p:extLst>
      <p:ext uri="{BB962C8B-B14F-4D97-AF65-F5344CB8AC3E}">
        <p14:creationId xmlns:p14="http://schemas.microsoft.com/office/powerpoint/2010/main" val="253805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solidFill>
                  <a:srgbClr val="0071FF"/>
                </a:solidFill>
                <a:latin typeface="SolexBoldLining" charset="0"/>
                <a:ea typeface="MS PGothic" charset="-128"/>
              </a:rPr>
              <a:t>FIGURE 23–18 </a:t>
            </a:r>
            <a:r>
              <a:rPr lang="en-US" altLang="en-US" b="1">
                <a:solidFill>
                  <a:srgbClr val="000000"/>
                </a:solidFill>
                <a:latin typeface="Whitney-Semibold" charset="0"/>
                <a:ea typeface="MS PGothic" charset="-128"/>
              </a:rPr>
              <a:t>Brown adipose tissue in infants and adults. </a:t>
            </a:r>
            <a:r>
              <a:rPr lang="en-US" altLang="en-US">
                <a:solidFill>
                  <a:srgbClr val="000000"/>
                </a:solidFill>
                <a:latin typeface="Whitney-Semibold" charset="0"/>
                <a:ea typeface="MS PGothic" charset="-128"/>
              </a:rPr>
              <a:t>(a) </a:t>
            </a:r>
            <a:r>
              <a:rPr lang="en-US" altLang="en-US">
                <a:solidFill>
                  <a:srgbClr val="000000"/>
                </a:solidFill>
                <a:latin typeface="Whitney-Light" charset="0"/>
                <a:ea typeface="MS PGothic" charset="-128"/>
              </a:rPr>
              <a:t>At birth, human infants have brown fat distributed as shown here, to protect the spine, major blood vessels, and the internal organs. </a:t>
            </a:r>
            <a:r>
              <a:rPr lang="en-US" altLang="en-US">
                <a:solidFill>
                  <a:srgbClr val="000000"/>
                </a:solidFill>
                <a:latin typeface="Whitney-Semibold" charset="0"/>
                <a:ea typeface="MS PGothic" charset="-128"/>
              </a:rPr>
              <a:t>(b) </a:t>
            </a:r>
            <a:r>
              <a:rPr lang="en-US" altLang="en-US">
                <a:ea typeface="MS PGothic" charset="-128"/>
              </a:rPr>
              <a:t>Positron emission tomography (PET) scanning can show metabolic activity in a living person, in real time. PET scans allow visualization of isotopically labeled glucose in precisely localized regions of the body. A positron-emitting glucose analog, 2-[</a:t>
            </a:r>
            <a:r>
              <a:rPr lang="en-US" altLang="en-US" baseline="30000">
                <a:ea typeface="MS PGothic" charset="-128"/>
              </a:rPr>
              <a:t>18</a:t>
            </a:r>
            <a:r>
              <a:rPr lang="en-US" altLang="en-US">
                <a:ea typeface="MS PGothic" charset="-128"/>
              </a:rPr>
              <a:t>F]-fluoro-2-deoxy D-glucose (FDG), is injected into the bloodstream; a short time later, a PET scan shows how much of the glucose has been taken up by each part of the body—a measure of metabolic activity. On the left is a PET scan of a healthy 25-year-old man who fasted for 12 hours, then stayed for 1 hour in a cold (19 °C) room, with his legs on ice to thoroughly chill him. At the end of the hour, he was injected with [</a:t>
            </a:r>
            <a:r>
              <a:rPr lang="en-US" altLang="en-US" baseline="30000">
                <a:ea typeface="MS PGothic" charset="-128"/>
              </a:rPr>
              <a:t>18</a:t>
            </a:r>
            <a:r>
              <a:rPr lang="en-US" altLang="en-US">
                <a:ea typeface="MS PGothic" charset="-128"/>
              </a:rPr>
              <a:t>F]-FDG, then remained under cold conditions for another hour. Whole-body PET scans were then done at 24 °C. For the control scan, the same man underwent the same PET scan protocol two weeks later, but this time following 2 hours at 27 °C instead of chilling (right). Intense labeling of the brain and heart shows high rates of  glucose uptake; labeling of the kidneys and bladder indicates clearance of FDG. In the scan after chilling (left), [</a:t>
            </a:r>
            <a:r>
              <a:rPr lang="en-US" altLang="en-US" baseline="30000">
                <a:ea typeface="MS PGothic" charset="-128"/>
              </a:rPr>
              <a:t>18</a:t>
            </a:r>
            <a:r>
              <a:rPr lang="en-US" altLang="en-US">
                <a:ea typeface="MS PGothic" charset="-128"/>
              </a:rPr>
              <a:t>F]-FDG labels BAT in the region above the collarbone and along the vertebrae.</a:t>
            </a:r>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4BB0CE81-E8C6-304A-BBB9-84A9ADBE92C9}" type="slidenum">
              <a:rPr lang="en-US" altLang="en-US" sz="1200"/>
              <a:pPr/>
              <a:t>60</a:t>
            </a:fld>
            <a:endParaRPr lang="en-US" altLang="en-US" sz="1200"/>
          </a:p>
        </p:txBody>
      </p:sp>
    </p:spTree>
    <p:extLst>
      <p:ext uri="{BB962C8B-B14F-4D97-AF65-F5344CB8AC3E}">
        <p14:creationId xmlns:p14="http://schemas.microsoft.com/office/powerpoint/2010/main" val="243972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5C9D694F-F4C6-CD48-B93C-8E560776F93D}" type="slidenum">
              <a:rPr lang="en-US" altLang="en-US" sz="1200"/>
              <a:pPr/>
              <a:t>7</a:t>
            </a:fld>
            <a:endParaRPr lang="en-US" altLang="en-US" sz="12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charset="0"/>
                <a:ea typeface="MS PGothic" charset="-128"/>
              </a:rPr>
              <a:t>FIGURE 13-24b NAD and NADP.</a:t>
            </a:r>
            <a:r>
              <a:rPr lang="en-US" altLang="en-US">
                <a:latin typeface="Arial" charset="0"/>
                <a:ea typeface="MS PGothic" charset="-128"/>
              </a:rPr>
              <a:t> </a:t>
            </a:r>
            <a:r>
              <a:rPr lang="en-US" altLang="en-US">
                <a:ea typeface="MS PGothic" charset="-128"/>
              </a:rPr>
              <a:t>(b) The UV absorption spectra of NAD</a:t>
            </a:r>
            <a:r>
              <a:rPr lang="en-US" altLang="en-US" baseline="30000">
                <a:ea typeface="MS PGothic" charset="-128"/>
              </a:rPr>
              <a:t>+</a:t>
            </a:r>
            <a:r>
              <a:rPr lang="en-US" altLang="en-US">
                <a:ea typeface="MS PGothic" charset="-128"/>
              </a:rPr>
              <a:t> and NADH. Reduction of the nicotinamide ring produces a new, broad absorption band with a maximum at 340 nm. The production of NADH during an enzyme-catalyzed reaction can be conveniently followed by observing the appearance of the absorbance at 340 nm (molar extinction coefficient </a:t>
            </a:r>
            <a:r>
              <a:rPr lang="el-GR" altLang="en-US">
                <a:ea typeface="MS PGothic" charset="-128"/>
              </a:rPr>
              <a:t>ε</a:t>
            </a:r>
            <a:r>
              <a:rPr lang="en-US" altLang="en-US" baseline="-25000">
                <a:ea typeface="MS PGothic" charset="-128"/>
              </a:rPr>
              <a:t>340</a:t>
            </a:r>
            <a:r>
              <a:rPr lang="en-US" altLang="en-US">
                <a:ea typeface="MS PGothic" charset="-128"/>
              </a:rPr>
              <a:t> 5 6,200 M</a:t>
            </a:r>
            <a:r>
              <a:rPr lang="en-US" altLang="en-US" baseline="30000">
                <a:ea typeface="MS PGothic" charset="-128"/>
              </a:rPr>
              <a:t>-1</a:t>
            </a:r>
            <a:r>
              <a:rPr lang="en-US" altLang="en-US">
                <a:ea typeface="MS PGothic" charset="-128"/>
              </a:rPr>
              <a:t> cm</a:t>
            </a:r>
            <a:r>
              <a:rPr lang="en-US" altLang="en-US" baseline="30000">
                <a:ea typeface="MS PGothic" charset="-128"/>
              </a:rPr>
              <a:t>-1</a:t>
            </a:r>
            <a:r>
              <a:rPr lang="en-US" altLang="en-US">
                <a:ea typeface="MS PGothic" charset="-128"/>
              </a:rPr>
              <a:t>).</a:t>
            </a:r>
          </a:p>
        </p:txBody>
      </p:sp>
    </p:spTree>
    <p:extLst>
      <p:ext uri="{BB962C8B-B14F-4D97-AF65-F5344CB8AC3E}">
        <p14:creationId xmlns:p14="http://schemas.microsoft.com/office/powerpoint/2010/main" val="106292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ea typeface="MS PGothic" charset="-128"/>
            </a:endParaRPr>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D8412FF7-52E2-724B-B6BD-60D49FB6DF67}" type="slidenum">
              <a:rPr lang="en-US" altLang="en-US" sz="1200"/>
              <a:pPr/>
              <a:t>8</a:t>
            </a:fld>
            <a:endParaRPr lang="en-US" altLang="en-US" sz="1200"/>
          </a:p>
        </p:txBody>
      </p:sp>
    </p:spTree>
    <p:extLst>
      <p:ext uri="{BB962C8B-B14F-4D97-AF65-F5344CB8AC3E}">
        <p14:creationId xmlns:p14="http://schemas.microsoft.com/office/powerpoint/2010/main" val="1304601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13–27 Oxidized and reduced FAD and FMN. </a:t>
            </a:r>
            <a:r>
              <a:rPr lang="en-US" altLang="en-US">
                <a:ea typeface="MS PGothic" charset="-128"/>
              </a:rPr>
              <a:t>FMN consists of the structure above the dashed line on the FAD (oxidized form). The flavin nucleotides accept two hydrogen atoms (two electrons and two protons), both of which appear in the flavin ring system. When FAD or FMN accepts only one hydrogen atom, the semiquinone, a stable free radical, forms.</a:t>
            </a: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C1FDAA4E-52C9-9642-866D-E71DEBFA5F35}" type="slidenum">
              <a:rPr lang="en-US" altLang="en-US" sz="1200"/>
              <a:pPr/>
              <a:t>9</a:t>
            </a:fld>
            <a:endParaRPr lang="en-US" altLang="en-US" sz="1200"/>
          </a:p>
        </p:txBody>
      </p:sp>
    </p:spTree>
    <p:extLst>
      <p:ext uri="{BB962C8B-B14F-4D97-AF65-F5344CB8AC3E}">
        <p14:creationId xmlns:p14="http://schemas.microsoft.com/office/powerpoint/2010/main" val="29350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95583992-6ACE-3440-8F87-8B0938AF7E38}" type="slidenum">
              <a:rPr lang="en-US" altLang="en-US" sz="1200"/>
              <a:pPr/>
              <a:t>11</a:t>
            </a:fld>
            <a:endParaRPr lang="en-US" altLang="en-US"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241300" indent="-241300" eaLnBrk="1" hangingPunct="1"/>
            <a:endParaRPr lang="en-US" altLang="en-US">
              <a:latin typeface="Arial" charset="0"/>
              <a:ea typeface="MS PGothic" charset="-128"/>
            </a:endParaRPr>
          </a:p>
        </p:txBody>
      </p:sp>
    </p:spTree>
    <p:extLst>
      <p:ext uri="{BB962C8B-B14F-4D97-AF65-F5344CB8AC3E}">
        <p14:creationId xmlns:p14="http://schemas.microsoft.com/office/powerpoint/2010/main" val="936599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2DDDA43D-23BF-CD4B-A275-941911902F06}" type="slidenum">
              <a:rPr lang="en-US" altLang="en-US" sz="1200"/>
              <a:pPr/>
              <a:t>13</a:t>
            </a:fld>
            <a:endParaRPr lang="en-US" altLang="en-US" sz="1200"/>
          </a:p>
        </p:txBody>
      </p:sp>
      <p:sp>
        <p:nvSpPr>
          <p:cNvPr id="68611" name="Rectangle 2"/>
          <p:cNvSpPr>
            <a:spLocks noGrp="1" noRot="1" noChangeAspect="1" noChangeArrowheads="1" noTextEdit="1"/>
          </p:cNvSpPr>
          <p:nvPr>
            <p:ph type="sldImg"/>
          </p:nvPr>
        </p:nvSpPr>
        <p:spPr>
          <a:xfrm>
            <a:off x="1257300" y="720725"/>
            <a:ext cx="4800600" cy="3600450"/>
          </a:xfrm>
          <a:ln/>
        </p:spPr>
      </p:sp>
      <p:sp>
        <p:nvSpPr>
          <p:cNvPr id="6861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16–1 Catabolism of proteins, fats, and carbohydrates in the three stages of cellular respiration. </a:t>
            </a:r>
            <a:r>
              <a:rPr lang="en-US" altLang="en-US">
                <a:ea typeface="MS PGothic" charset="-128"/>
              </a:rPr>
              <a:t>Stage 1: oxidation of fatty acids, glucose, and some amino acids yields acetyl-CoA. Stage 2: oxidation of acetyl groups in the citric acid cycle includes four steps in which electrons are abstracted. Stage 3: electrons carried by NADH and FADH</a:t>
            </a:r>
            <a:r>
              <a:rPr lang="en-US" altLang="en-US" baseline="-25000">
                <a:ea typeface="MS PGothic" charset="-128"/>
              </a:rPr>
              <a:t>2 </a:t>
            </a:r>
            <a:r>
              <a:rPr lang="en-US" altLang="en-US">
                <a:ea typeface="MS PGothic" charset="-128"/>
              </a:rPr>
              <a:t>are funneled into a chain of mitochondrial (or, in bacteria, plasma membrane–bound) electron carriers—the respiratory chain—ultimately reducing O</a:t>
            </a:r>
            <a:r>
              <a:rPr lang="en-US" altLang="en-US" baseline="-25000">
                <a:ea typeface="MS PGothic" charset="-128"/>
              </a:rPr>
              <a:t>2</a:t>
            </a:r>
            <a:r>
              <a:rPr lang="en-US" altLang="en-US">
                <a:ea typeface="MS PGothic" charset="-128"/>
              </a:rPr>
              <a:t> to H</a:t>
            </a:r>
            <a:r>
              <a:rPr lang="en-US" altLang="en-US" baseline="-25000">
                <a:ea typeface="MS PGothic" charset="-128"/>
              </a:rPr>
              <a:t>2</a:t>
            </a:r>
            <a:r>
              <a:rPr lang="en-US" altLang="en-US">
                <a:ea typeface="MS PGothic" charset="-128"/>
              </a:rPr>
              <a:t>O. This electron flow drives the production of ATP.</a:t>
            </a:r>
            <a:endParaRPr lang="en-US" altLang="en-US">
              <a:latin typeface="Arial" charset="0"/>
              <a:ea typeface="MS PGothic" charset="-128"/>
            </a:endParaRPr>
          </a:p>
        </p:txBody>
      </p:sp>
    </p:spTree>
    <p:extLst>
      <p:ext uri="{BB962C8B-B14F-4D97-AF65-F5344CB8AC3E}">
        <p14:creationId xmlns:p14="http://schemas.microsoft.com/office/powerpoint/2010/main" val="1913833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solidFill>
                  <a:srgbClr val="0071FF"/>
                </a:solidFill>
                <a:latin typeface="SolexBoldLining" charset="0"/>
                <a:ea typeface="MS PGothic" charset="-128"/>
              </a:rPr>
              <a:t>FIGURE 19–1 </a:t>
            </a:r>
            <a:r>
              <a:rPr lang="en-US" altLang="en-US" b="1">
                <a:ea typeface="MS PGothic" charset="-128"/>
              </a:rPr>
              <a:t>The chemiosmotic mechanism for ATP synthesis in mitochondria. </a:t>
            </a:r>
            <a:r>
              <a:rPr lang="en-US" altLang="en-US">
                <a:ea typeface="MS PGothic" charset="-128"/>
              </a:rPr>
              <a:t>Electrons move spontaneously through a chain of  membrane-bound carriers, the respiratory chain, driven by the high reduction potential of oxygen and the relatively low reduction potentials of the various reduced substrates (fuels) that undergo oxidation in the mitochondrion. Electron flow creates an electrochemical potential by the transmembrane movement of protons and positive charge. This electrochemical potential drives ATP synthesis by a membrane-bound enzyme, ATP synthase, that is fundamentally similar in mitochondria and chloroplasts, and in bacteria and archaea as well.</a:t>
            </a: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A5D0291F-DBA8-A247-8951-CA7473AEE155}" type="slidenum">
              <a:rPr lang="en-US" altLang="en-US" sz="1200"/>
              <a:pPr/>
              <a:t>16</a:t>
            </a:fld>
            <a:endParaRPr lang="en-US" altLang="en-US" sz="1200"/>
          </a:p>
        </p:txBody>
      </p:sp>
    </p:spTree>
    <p:extLst>
      <p:ext uri="{BB962C8B-B14F-4D97-AF65-F5344CB8AC3E}">
        <p14:creationId xmlns:p14="http://schemas.microsoft.com/office/powerpoint/2010/main" val="194389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63E9920-9493-A04B-BFEF-EF44B266AC52}"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08379-7ECC-E542-B906-A5333C14A4A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3E9920-9493-A04B-BFEF-EF44B266AC52}"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08379-7ECC-E542-B906-A5333C14A4A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3E9920-9493-A04B-BFEF-EF44B266AC52}"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08379-7ECC-E542-B906-A5333C14A4A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3E9920-9493-A04B-BFEF-EF44B266AC52}"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08379-7ECC-E542-B906-A5333C14A4A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3E9920-9493-A04B-BFEF-EF44B266AC52}"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08379-7ECC-E542-B906-A5333C14A4A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63E9920-9493-A04B-BFEF-EF44B266AC52}" type="datetimeFigureOut">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08379-7ECC-E542-B906-A5333C14A4A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63E9920-9493-A04B-BFEF-EF44B266AC52}" type="datetimeFigureOut">
              <a:rPr lang="en-US" smtClean="0"/>
              <a:t>3/16/20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08379-7ECC-E542-B906-A5333C14A4A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63E9920-9493-A04B-BFEF-EF44B266AC52}" type="datetimeFigureOut">
              <a:rPr lang="en-US" smtClean="0"/>
              <a:t>3/16/20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08379-7ECC-E542-B906-A5333C14A4A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3E9920-9493-A04B-BFEF-EF44B266AC52}" type="datetimeFigureOut">
              <a:rPr lang="en-US" smtClean="0"/>
              <a:t>3/16/20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08379-7ECC-E542-B906-A5333C14A4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3E9920-9493-A04B-BFEF-EF44B266AC52}" type="datetimeFigureOut">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08379-7ECC-E542-B906-A5333C14A4A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3E9920-9493-A04B-BFEF-EF44B266AC52}" type="datetimeFigureOut">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08379-7ECC-E542-B906-A5333C14A4A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3E9920-9493-A04B-BFEF-EF44B266AC52}" type="datetimeFigureOut">
              <a:rPr lang="en-US" smtClean="0"/>
              <a:t>3/16/20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08379-7ECC-E542-B906-A5333C14A4AF}" type="slidenum">
              <a:rPr lang="en-US" smtClean="0"/>
              <a:t>‹#›</a:t>
            </a:fld>
            <a:endParaRPr lang="en-US"/>
          </a:p>
        </p:txBody>
      </p:sp>
    </p:spTree>
    <p:extLst>
      <p:ext uri="{BB962C8B-B14F-4D97-AF65-F5344CB8AC3E}">
        <p14:creationId xmlns:p14="http://schemas.microsoft.com/office/powerpoint/2010/main" val="389683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gif"/><Relationship Id="rId5" Type="http://schemas.openxmlformats.org/officeDocument/2006/relationships/image" Target="../media/image18.gi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gi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gi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7.jpeg"/></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gi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1.jpeg"/></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gi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hyperlink" Target="https://youtu.be/rdF3mnyS1p0" TargetMode="External"/><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gif"/><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gif"/><Relationship Id="rId3" Type="http://schemas.openxmlformats.org/officeDocument/2006/relationships/image" Target="../media/image43.gif"/></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gi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gif"/><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youtu.be/A2my52zQA6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9.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50.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4.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304800"/>
            <a:ext cx="9144000" cy="685800"/>
          </a:xfrm>
        </p:spPr>
        <p:txBody>
          <a:bodyPr>
            <a:normAutofit fontScale="90000"/>
          </a:bodyPr>
          <a:lstStyle/>
          <a:p>
            <a:r>
              <a:rPr lang="en-US" altLang="en-US">
                <a:latin typeface="Calibri" charset="0"/>
                <a:ea typeface="MS PGothic" charset="-128"/>
                <a:cs typeface="Calibri" charset="0"/>
              </a:rPr>
              <a:t>Reduction Potential Determines Flow of Electrons</a:t>
            </a:r>
          </a:p>
        </p:txBody>
      </p:sp>
      <p:sp>
        <p:nvSpPr>
          <p:cNvPr id="33795" name="Content Placeholder 2"/>
          <p:cNvSpPr>
            <a:spLocks noGrp="1"/>
          </p:cNvSpPr>
          <p:nvPr>
            <p:ph idx="1"/>
          </p:nvPr>
        </p:nvSpPr>
        <p:spPr>
          <a:xfrm>
            <a:off x="48960" y="1439863"/>
            <a:ext cx="5288505" cy="5265737"/>
          </a:xfrm>
        </p:spPr>
        <p:txBody>
          <a:bodyPr>
            <a:normAutofit lnSpcReduction="10000"/>
          </a:bodyPr>
          <a:lstStyle/>
          <a:p>
            <a:pPr>
              <a:spcBef>
                <a:spcPct val="0"/>
              </a:spcBef>
            </a:pPr>
            <a:r>
              <a:rPr lang="en-US" altLang="en-US" dirty="0">
                <a:latin typeface="Calibri" charset="0"/>
                <a:ea typeface="MS PGothic" charset="-128"/>
                <a:cs typeface="Calibri" charset="0"/>
              </a:rPr>
              <a:t>Reduction potential (E)</a:t>
            </a:r>
          </a:p>
          <a:p>
            <a:pPr lvl="1">
              <a:spcBef>
                <a:spcPct val="0"/>
              </a:spcBef>
            </a:pPr>
            <a:r>
              <a:rPr lang="en-US" altLang="en-US" dirty="0">
                <a:latin typeface="Calibri" charset="0"/>
                <a:ea typeface="MS PGothic" charset="-128"/>
                <a:cs typeface="Calibri" charset="0"/>
              </a:rPr>
              <a:t>affinity for electrons; higher E, higher affinity</a:t>
            </a:r>
          </a:p>
          <a:p>
            <a:pPr lvl="1">
              <a:spcBef>
                <a:spcPct val="0"/>
              </a:spcBef>
            </a:pPr>
            <a:r>
              <a:rPr lang="en-US" altLang="en-US" dirty="0">
                <a:latin typeface="Calibri" charset="0"/>
                <a:ea typeface="MS PGothic" charset="-128"/>
                <a:cs typeface="Calibri" charset="0"/>
              </a:rPr>
              <a:t>electrons transferred from lower to higher E</a:t>
            </a:r>
          </a:p>
          <a:p>
            <a:pPr lvl="1" algn="ctr" eaLnBrk="1" hangingPunct="1">
              <a:spcBef>
                <a:spcPct val="0"/>
              </a:spcBef>
              <a:buFontTx/>
              <a:buNone/>
            </a:pPr>
            <a:endParaRPr lang="en-US" altLang="en-US" dirty="0">
              <a:latin typeface="Calibri" charset="0"/>
              <a:ea typeface="MS PGothic" charset="-128"/>
              <a:cs typeface="Calibri" charset="0"/>
              <a:sym typeface="Symbol" charset="2"/>
            </a:endParaRPr>
          </a:p>
          <a:p>
            <a:pPr lvl="1" algn="ctr" eaLnBrk="1" hangingPunct="1">
              <a:spcBef>
                <a:spcPct val="0"/>
              </a:spcBef>
              <a:buFontTx/>
              <a:buNone/>
            </a:pPr>
            <a:r>
              <a:rPr lang="en-US" altLang="en-US" dirty="0">
                <a:latin typeface="Calibri" charset="0"/>
                <a:ea typeface="MS PGothic" charset="-128"/>
                <a:cs typeface="Calibri" charset="0"/>
                <a:sym typeface="Symbol" charset="2"/>
              </a:rPr>
              <a:t></a:t>
            </a:r>
            <a:r>
              <a:rPr lang="en-US" altLang="en-US" i="1" dirty="0">
                <a:latin typeface="Calibri" charset="0"/>
                <a:ea typeface="MS PGothic" charset="-128"/>
                <a:cs typeface="Calibri" charset="0"/>
              </a:rPr>
              <a:t>E</a:t>
            </a:r>
            <a:r>
              <a:rPr lang="en-US" altLang="en-US" dirty="0">
                <a:latin typeface="Calibri" charset="0"/>
                <a:ea typeface="MS PGothic" charset="-128"/>
                <a:cs typeface="Calibri" charset="0"/>
                <a:sym typeface="Symbol" charset="2"/>
              </a:rPr>
              <a:t></a:t>
            </a:r>
            <a:r>
              <a:rPr lang="en-US" altLang="en-US" baseline="30000" dirty="0">
                <a:latin typeface="Calibri" charset="0"/>
                <a:ea typeface="MS PGothic" charset="-128"/>
                <a:cs typeface="Calibri" charset="0"/>
                <a:sym typeface="Symbol" charset="2"/>
              </a:rPr>
              <a:t>’</a:t>
            </a:r>
            <a:r>
              <a:rPr lang="en-US" altLang="ja-JP" dirty="0">
                <a:latin typeface="Calibri" charset="0"/>
                <a:ea typeface="MS PGothic" charset="-128"/>
                <a:cs typeface="Calibri" charset="0"/>
              </a:rPr>
              <a:t> </a:t>
            </a:r>
            <a:r>
              <a:rPr lang="en-US" altLang="ja-JP" dirty="0">
                <a:latin typeface="Calibri" charset="0"/>
                <a:ea typeface="MS PGothic" charset="-128"/>
                <a:cs typeface="Calibri" charset="0"/>
                <a:sym typeface="Symbol" charset="2"/>
              </a:rPr>
              <a:t>= −(RT/</a:t>
            </a:r>
            <a:r>
              <a:rPr lang="en-US" altLang="ja-JP" dirty="0" err="1">
                <a:latin typeface="Calibri" charset="0"/>
                <a:ea typeface="MS PGothic" charset="-128"/>
                <a:cs typeface="Calibri" charset="0"/>
                <a:sym typeface="Symbol" charset="2"/>
              </a:rPr>
              <a:t>nF</a:t>
            </a:r>
            <a:r>
              <a:rPr lang="en-US" altLang="ja-JP" dirty="0">
                <a:latin typeface="Calibri" charset="0"/>
                <a:ea typeface="MS PGothic" charset="-128"/>
                <a:cs typeface="Calibri" charset="0"/>
                <a:sym typeface="Symbol" charset="2"/>
              </a:rPr>
              <a:t>)</a:t>
            </a:r>
            <a:r>
              <a:rPr lang="en-US" altLang="ja-JP" dirty="0" err="1">
                <a:latin typeface="Calibri" charset="0"/>
                <a:ea typeface="MS PGothic" charset="-128"/>
                <a:cs typeface="Calibri" charset="0"/>
                <a:sym typeface="Symbol" charset="2"/>
              </a:rPr>
              <a:t>ln</a:t>
            </a:r>
            <a:r>
              <a:rPr lang="en-US" altLang="ja-JP" dirty="0">
                <a:latin typeface="Calibri" charset="0"/>
                <a:ea typeface="MS PGothic" charset="-128"/>
                <a:cs typeface="Calibri" charset="0"/>
                <a:sym typeface="Symbol" charset="2"/>
              </a:rPr>
              <a:t> (</a:t>
            </a:r>
            <a:r>
              <a:rPr lang="en-US" altLang="ja-JP" i="1" dirty="0" err="1">
                <a:latin typeface="Calibri" charset="0"/>
                <a:ea typeface="MS PGothic" charset="-128"/>
                <a:cs typeface="Calibri" charset="0"/>
                <a:sym typeface="Symbol" charset="2"/>
              </a:rPr>
              <a:t>K</a:t>
            </a:r>
            <a:r>
              <a:rPr lang="en-US" altLang="ja-JP" baseline="-25000" dirty="0" err="1">
                <a:latin typeface="Calibri" charset="0"/>
                <a:ea typeface="MS PGothic" charset="-128"/>
                <a:cs typeface="Calibri" charset="0"/>
                <a:sym typeface="Symbol" charset="2"/>
              </a:rPr>
              <a:t>eq</a:t>
            </a:r>
            <a:r>
              <a:rPr lang="en-US" altLang="ja-JP" dirty="0">
                <a:latin typeface="Calibri" charset="0"/>
                <a:ea typeface="MS PGothic" charset="-128"/>
                <a:cs typeface="Calibri" charset="0"/>
                <a:sym typeface="Symbol" charset="2"/>
              </a:rPr>
              <a:t>)</a:t>
            </a:r>
            <a:r>
              <a:rPr lang="en-US" altLang="ja-JP" dirty="0">
                <a:latin typeface="Calibri" charset="0"/>
                <a:ea typeface="MS PGothic" charset="-128"/>
                <a:cs typeface="Calibri" charset="0"/>
              </a:rPr>
              <a:t> = </a:t>
            </a:r>
            <a:r>
              <a:rPr lang="en-US" altLang="ja-JP" dirty="0">
                <a:latin typeface="Calibri" charset="0"/>
                <a:ea typeface="MS PGothic" charset="-128"/>
                <a:cs typeface="Calibri" charset="0"/>
                <a:sym typeface="Symbol" charset="2"/>
              </a:rPr>
              <a:t></a:t>
            </a:r>
            <a:r>
              <a:rPr lang="en-US" altLang="ja-JP" i="1" dirty="0">
                <a:latin typeface="Calibri" charset="0"/>
                <a:ea typeface="MS PGothic" charset="-128"/>
                <a:cs typeface="Calibri" charset="0"/>
                <a:sym typeface="Symbol" charset="2"/>
              </a:rPr>
              <a:t>G</a:t>
            </a:r>
            <a:r>
              <a:rPr lang="en-US" altLang="ja-JP" dirty="0">
                <a:latin typeface="Calibri" charset="0"/>
                <a:ea typeface="MS PGothic" charset="-128"/>
                <a:cs typeface="Calibri" charset="0"/>
                <a:sym typeface="Symbol" charset="2"/>
              </a:rPr>
              <a:t>’/</a:t>
            </a:r>
            <a:r>
              <a:rPr lang="en-US" altLang="ja-JP" dirty="0" err="1">
                <a:latin typeface="Calibri" charset="0"/>
                <a:ea typeface="MS PGothic" charset="-128"/>
                <a:cs typeface="Calibri" charset="0"/>
                <a:sym typeface="Symbol" charset="2"/>
              </a:rPr>
              <a:t>nF</a:t>
            </a:r>
            <a:r>
              <a:rPr lang="en-US" altLang="ja-JP" dirty="0">
                <a:latin typeface="Calibri" charset="0"/>
                <a:ea typeface="MS PGothic" charset="-128"/>
                <a:cs typeface="Calibri" charset="0"/>
                <a:sym typeface="Symbol" charset="2"/>
              </a:rPr>
              <a:t> </a:t>
            </a:r>
          </a:p>
          <a:p>
            <a:pPr algn="ctr" eaLnBrk="1" hangingPunct="1">
              <a:spcBef>
                <a:spcPct val="0"/>
              </a:spcBef>
              <a:buFontTx/>
              <a:buNone/>
            </a:pPr>
            <a:endParaRPr lang="en-US" altLang="en-US" sz="2800" dirty="0">
              <a:latin typeface="Calibri" charset="0"/>
              <a:ea typeface="MS PGothic" charset="-128"/>
              <a:cs typeface="Calibri" charset="0"/>
            </a:endParaRPr>
          </a:p>
          <a:p>
            <a:pPr algn="ctr" eaLnBrk="1" hangingPunct="1">
              <a:spcBef>
                <a:spcPct val="0"/>
              </a:spcBef>
              <a:buFontTx/>
              <a:buNone/>
            </a:pPr>
            <a:r>
              <a:rPr lang="en-US" altLang="en-US" sz="2800" dirty="0">
                <a:latin typeface="Calibri" charset="0"/>
                <a:ea typeface="MS PGothic" charset="-128"/>
                <a:cs typeface="Calibri" charset="0"/>
              </a:rPr>
              <a:t>∆</a:t>
            </a:r>
            <a:r>
              <a:rPr lang="en-US" altLang="en-US" sz="2800" i="1" dirty="0">
                <a:latin typeface="Calibri" charset="0"/>
                <a:ea typeface="MS PGothic" charset="-128"/>
                <a:cs typeface="Calibri" charset="0"/>
              </a:rPr>
              <a:t>E</a:t>
            </a:r>
            <a:r>
              <a:rPr lang="en-US" altLang="en-US" sz="2800" dirty="0">
                <a:latin typeface="Calibri" charset="0"/>
                <a:ea typeface="MS PGothic" charset="-128"/>
                <a:cs typeface="Calibri" charset="0"/>
                <a:sym typeface="Symbol" charset="2"/>
              </a:rPr>
              <a:t>’</a:t>
            </a:r>
            <a:r>
              <a:rPr lang="en-US" altLang="ja-JP" sz="2800" dirty="0">
                <a:latin typeface="Calibri" charset="0"/>
                <a:ea typeface="MS PGothic" charset="-128"/>
                <a:cs typeface="Calibri" charset="0"/>
              </a:rPr>
              <a:t> = </a:t>
            </a:r>
            <a:r>
              <a:rPr lang="en-US" altLang="ja-JP" sz="2800" i="1" dirty="0">
                <a:latin typeface="Calibri" charset="0"/>
                <a:ea typeface="MS PGothic" charset="-128"/>
                <a:cs typeface="Calibri" charset="0"/>
              </a:rPr>
              <a:t>E</a:t>
            </a:r>
            <a:r>
              <a:rPr lang="en-US" altLang="ja-JP" sz="2800" dirty="0">
                <a:latin typeface="Calibri" charset="0"/>
                <a:ea typeface="MS PGothic" charset="-128"/>
                <a:cs typeface="Calibri" charset="0"/>
                <a:sym typeface="Symbol" charset="2"/>
              </a:rPr>
              <a:t>’</a:t>
            </a:r>
            <a:r>
              <a:rPr lang="en-US" altLang="ja-JP" sz="2800" baseline="-25000" dirty="0">
                <a:latin typeface="Calibri" charset="0"/>
                <a:ea typeface="MS PGothic" charset="-128"/>
                <a:cs typeface="Calibri" charset="0"/>
              </a:rPr>
              <a:t>(</a:t>
            </a:r>
            <a:r>
              <a:rPr lang="en-US" altLang="ja-JP" sz="2800" i="1" baseline="-25000" dirty="0">
                <a:latin typeface="Calibri" charset="0"/>
                <a:ea typeface="MS PGothic" charset="-128"/>
                <a:cs typeface="Calibri" charset="0"/>
              </a:rPr>
              <a:t>e</a:t>
            </a:r>
            <a:r>
              <a:rPr lang="en-US" altLang="ja-JP" sz="2800" baseline="-25000" dirty="0">
                <a:latin typeface="Calibri" charset="0"/>
                <a:ea typeface="MS PGothic" charset="-128"/>
                <a:cs typeface="Calibri" charset="0"/>
              </a:rPr>
              <a:t>−</a:t>
            </a:r>
            <a:r>
              <a:rPr lang="en-US" altLang="ja-JP" sz="2800" dirty="0">
                <a:latin typeface="Calibri" charset="0"/>
                <a:ea typeface="MS PGothic" charset="-128"/>
                <a:cs typeface="Calibri" charset="0"/>
              </a:rPr>
              <a:t> </a:t>
            </a:r>
            <a:r>
              <a:rPr lang="en-US" altLang="ja-JP" sz="2800" baseline="-25000" dirty="0">
                <a:latin typeface="Calibri" charset="0"/>
                <a:ea typeface="MS PGothic" charset="-128"/>
                <a:cs typeface="Calibri" charset="0"/>
              </a:rPr>
              <a:t>acceptor)</a:t>
            </a:r>
            <a:r>
              <a:rPr lang="en-US" altLang="ja-JP" sz="2800" dirty="0">
                <a:latin typeface="Calibri" charset="0"/>
                <a:ea typeface="MS PGothic" charset="-128"/>
                <a:cs typeface="Calibri" charset="0"/>
              </a:rPr>
              <a:t> – </a:t>
            </a:r>
            <a:r>
              <a:rPr lang="en-US" altLang="ja-JP" sz="2800" i="1" dirty="0">
                <a:latin typeface="Calibri" charset="0"/>
                <a:ea typeface="MS PGothic" charset="-128"/>
                <a:cs typeface="Calibri" charset="0"/>
              </a:rPr>
              <a:t>E</a:t>
            </a:r>
            <a:r>
              <a:rPr lang="en-US" altLang="ja-JP" sz="2800" dirty="0">
                <a:latin typeface="Calibri" charset="0"/>
                <a:ea typeface="MS PGothic" charset="-128"/>
                <a:cs typeface="Calibri" charset="0"/>
                <a:sym typeface="Symbol" charset="2"/>
              </a:rPr>
              <a:t>’</a:t>
            </a:r>
            <a:r>
              <a:rPr lang="en-US" altLang="ja-JP" sz="2800" baseline="-25000" dirty="0">
                <a:latin typeface="Calibri" charset="0"/>
                <a:ea typeface="MS PGothic" charset="-128"/>
                <a:cs typeface="Calibri" charset="0"/>
              </a:rPr>
              <a:t>(</a:t>
            </a:r>
            <a:r>
              <a:rPr lang="en-US" altLang="ja-JP" sz="2800" i="1" baseline="-25000" dirty="0">
                <a:latin typeface="Calibri" charset="0"/>
                <a:ea typeface="MS PGothic" charset="-128"/>
                <a:cs typeface="Calibri" charset="0"/>
              </a:rPr>
              <a:t>e</a:t>
            </a:r>
            <a:r>
              <a:rPr lang="en-US" altLang="ja-JP" sz="2800" baseline="-25000" dirty="0">
                <a:latin typeface="Calibri" charset="0"/>
                <a:ea typeface="MS PGothic" charset="-128"/>
                <a:cs typeface="Calibri" charset="0"/>
              </a:rPr>
              <a:t>−</a:t>
            </a:r>
            <a:r>
              <a:rPr lang="en-US" altLang="ja-JP" sz="2800" dirty="0">
                <a:latin typeface="Calibri" charset="0"/>
                <a:ea typeface="MS PGothic" charset="-128"/>
                <a:cs typeface="Calibri" charset="0"/>
              </a:rPr>
              <a:t> </a:t>
            </a:r>
            <a:r>
              <a:rPr lang="en-US" altLang="ja-JP" sz="2800" baseline="-25000" dirty="0">
                <a:latin typeface="Calibri" charset="0"/>
                <a:ea typeface="MS PGothic" charset="-128"/>
                <a:cs typeface="Calibri" charset="0"/>
              </a:rPr>
              <a:t>donor)</a:t>
            </a:r>
            <a:endParaRPr lang="en-US" altLang="ja-JP" sz="2800" dirty="0">
              <a:latin typeface="Calibri" charset="0"/>
              <a:ea typeface="MS PGothic" charset="-128"/>
              <a:cs typeface="Calibri" charset="0"/>
            </a:endParaRPr>
          </a:p>
          <a:p>
            <a:pPr algn="ctr" eaLnBrk="1" hangingPunct="1">
              <a:spcBef>
                <a:spcPct val="0"/>
              </a:spcBef>
              <a:buFontTx/>
              <a:buNone/>
            </a:pPr>
            <a:endParaRPr lang="en-US" altLang="en-US" sz="2800" b="1" dirty="0">
              <a:solidFill>
                <a:srgbClr val="FF0000"/>
              </a:solidFill>
              <a:latin typeface="Calibri" charset="0"/>
              <a:ea typeface="MS PGothic" charset="-128"/>
              <a:cs typeface="Calibri" charset="0"/>
            </a:endParaRPr>
          </a:p>
          <a:p>
            <a:pPr algn="ctr" eaLnBrk="1" hangingPunct="1">
              <a:spcBef>
                <a:spcPct val="0"/>
              </a:spcBef>
              <a:buFontTx/>
              <a:buNone/>
            </a:pPr>
            <a:r>
              <a:rPr lang="en-US" altLang="en-US" sz="2800" b="1" dirty="0">
                <a:latin typeface="Calibri" charset="0"/>
                <a:ea typeface="MS PGothic" charset="-128"/>
                <a:cs typeface="Calibri" charset="0"/>
              </a:rPr>
              <a:t>∆G</a:t>
            </a:r>
            <a:r>
              <a:rPr lang="en-US" altLang="en-US" sz="2800" b="1" dirty="0">
                <a:latin typeface="Calibri" charset="0"/>
                <a:ea typeface="MS PGothic" charset="-128"/>
                <a:cs typeface="Calibri" charset="0"/>
                <a:sym typeface="Symbol" charset="2"/>
              </a:rPr>
              <a:t>’</a:t>
            </a:r>
            <a:r>
              <a:rPr lang="en-US" altLang="ja-JP" sz="2800" b="1" dirty="0">
                <a:latin typeface="Calibri" charset="0"/>
                <a:ea typeface="MS PGothic" charset="-128"/>
                <a:cs typeface="Calibri" charset="0"/>
              </a:rPr>
              <a:t> = –</a:t>
            </a:r>
            <a:r>
              <a:rPr lang="en-US" altLang="ja-JP" sz="2800" b="1" dirty="0" err="1">
                <a:latin typeface="Calibri" charset="0"/>
                <a:ea typeface="MS PGothic" charset="-128"/>
                <a:cs typeface="Calibri" charset="0"/>
              </a:rPr>
              <a:t>nF∆</a:t>
            </a:r>
            <a:r>
              <a:rPr lang="en-US" altLang="ja-JP" sz="2800" b="1" i="1" dirty="0" err="1">
                <a:latin typeface="Calibri" charset="0"/>
                <a:ea typeface="MS PGothic" charset="-128"/>
                <a:cs typeface="Calibri" charset="0"/>
              </a:rPr>
              <a:t>E</a:t>
            </a:r>
            <a:r>
              <a:rPr lang="en-US" altLang="ja-JP" sz="2800" b="1" dirty="0">
                <a:latin typeface="Calibri" charset="0"/>
                <a:ea typeface="MS PGothic" charset="-128"/>
                <a:cs typeface="Calibri" charset="0"/>
                <a:sym typeface="Symbol" charset="2"/>
              </a:rPr>
              <a:t>’</a:t>
            </a:r>
            <a:endParaRPr lang="en-US" altLang="ja-JP" sz="2800" dirty="0">
              <a:latin typeface="Calibri" charset="0"/>
              <a:ea typeface="MS PGothic" charset="-128"/>
              <a:cs typeface="Calibri" charset="0"/>
            </a:endParaRPr>
          </a:p>
          <a:p>
            <a:pPr algn="ctr" eaLnBrk="1" hangingPunct="1">
              <a:spcBef>
                <a:spcPct val="0"/>
              </a:spcBef>
              <a:buFontTx/>
              <a:buNone/>
            </a:pPr>
            <a:r>
              <a:rPr lang="en-US" altLang="en-US" sz="2800" dirty="0">
                <a:latin typeface="Calibri" charset="0"/>
                <a:ea typeface="MS PGothic" charset="-128"/>
                <a:cs typeface="Calibri" charset="0"/>
              </a:rPr>
              <a:t>For negative </a:t>
            </a:r>
            <a:r>
              <a:rPr lang="en-US" altLang="en-US" sz="2800" dirty="0">
                <a:latin typeface="Calibri" charset="0"/>
                <a:ea typeface="MS PGothic" charset="-128"/>
                <a:cs typeface="Calibri" charset="0"/>
                <a:sym typeface="Symbol" charset="2"/>
              </a:rPr>
              <a:t></a:t>
            </a:r>
            <a:r>
              <a:rPr lang="en-US" altLang="en-US" sz="2800" i="1" dirty="0">
                <a:latin typeface="Calibri" charset="0"/>
                <a:ea typeface="MS PGothic" charset="-128"/>
                <a:cs typeface="Calibri" charset="0"/>
              </a:rPr>
              <a:t>G</a:t>
            </a:r>
            <a:r>
              <a:rPr lang="en-US" altLang="en-US" sz="2800" dirty="0">
                <a:latin typeface="Calibri" charset="0"/>
                <a:ea typeface="MS PGothic" charset="-128"/>
                <a:cs typeface="Calibri" charset="0"/>
              </a:rPr>
              <a:t>, need positive </a:t>
            </a:r>
            <a:r>
              <a:rPr lang="en-US" altLang="en-US" sz="2800" dirty="0">
                <a:latin typeface="Calibri" charset="0"/>
                <a:ea typeface="MS PGothic" charset="-128"/>
                <a:cs typeface="Calibri" charset="0"/>
                <a:sym typeface="Symbol" charset="2"/>
              </a:rPr>
              <a:t></a:t>
            </a:r>
            <a:r>
              <a:rPr lang="en-US" altLang="en-US" sz="2800" i="1" dirty="0">
                <a:latin typeface="Calibri" charset="0"/>
                <a:ea typeface="MS PGothic" charset="-128"/>
                <a:cs typeface="Calibri" charset="0"/>
              </a:rPr>
              <a:t>E</a:t>
            </a:r>
          </a:p>
          <a:p>
            <a:pPr algn="ctr" eaLnBrk="1" hangingPunct="1">
              <a:spcBef>
                <a:spcPct val="0"/>
              </a:spcBef>
              <a:buFontTx/>
              <a:buNone/>
            </a:pPr>
            <a:r>
              <a:rPr lang="en-US" altLang="en-US" sz="2800" i="1" dirty="0">
                <a:latin typeface="Calibri" charset="0"/>
                <a:ea typeface="MS PGothic" charset="-128"/>
                <a:cs typeface="Calibri" charset="0"/>
              </a:rPr>
              <a:t>E</a:t>
            </a:r>
            <a:r>
              <a:rPr lang="en-US" altLang="en-US" sz="2800" baseline="-25000" dirty="0">
                <a:latin typeface="Calibri" charset="0"/>
                <a:ea typeface="MS PGothic" charset="-128"/>
                <a:cs typeface="Calibri" charset="0"/>
              </a:rPr>
              <a:t>(acceptor)</a:t>
            </a:r>
            <a:r>
              <a:rPr lang="en-US" altLang="en-US" sz="2800" dirty="0">
                <a:latin typeface="Calibri" charset="0"/>
                <a:ea typeface="MS PGothic" charset="-128"/>
                <a:cs typeface="Calibri" charset="0"/>
              </a:rPr>
              <a:t> &gt; </a:t>
            </a:r>
            <a:r>
              <a:rPr lang="en-US" altLang="en-US" sz="2800" i="1" dirty="0">
                <a:latin typeface="Calibri" charset="0"/>
                <a:ea typeface="MS PGothic" charset="-128"/>
                <a:cs typeface="Calibri" charset="0"/>
              </a:rPr>
              <a:t>E</a:t>
            </a:r>
            <a:r>
              <a:rPr lang="en-US" altLang="en-US" sz="2800" baseline="-25000" dirty="0">
                <a:latin typeface="Calibri" charset="0"/>
                <a:ea typeface="MS PGothic" charset="-128"/>
                <a:cs typeface="Calibri" charset="0"/>
              </a:rPr>
              <a:t>(donor)</a:t>
            </a:r>
            <a:endParaRPr lang="en-US" altLang="en-US" sz="2800" dirty="0">
              <a:latin typeface="Calibri" charset="0"/>
              <a:ea typeface="MS PGothic" charset="-128"/>
              <a:cs typeface="Calibri" charset="0"/>
            </a:endParaRPr>
          </a:p>
          <a:p>
            <a:pPr lvl="1">
              <a:spcBef>
                <a:spcPct val="0"/>
              </a:spcBef>
            </a:pPr>
            <a:endParaRPr lang="en-US" altLang="en-US" dirty="0">
              <a:latin typeface="Calibri" charset="0"/>
              <a:ea typeface="MS PGothic" charset="-128"/>
              <a:cs typeface="Calibri" charset="0"/>
            </a:endParaRPr>
          </a:p>
          <a:p>
            <a:pPr lvl="1">
              <a:spcBef>
                <a:spcPct val="0"/>
              </a:spcBef>
              <a:buFontTx/>
              <a:buNone/>
            </a:pPr>
            <a:r>
              <a:rPr lang="en-US" altLang="en-US" dirty="0">
                <a:latin typeface="Calibri" charset="0"/>
                <a:ea typeface="MS PGothic" charset="-128"/>
                <a:cs typeface="Calibri" charset="0"/>
                <a:sym typeface="Symbol" charset="2"/>
              </a:rPr>
              <a:t>		</a:t>
            </a:r>
            <a:endParaRPr lang="en-US" altLang="en-US" dirty="0">
              <a:latin typeface="Calibri" charset="0"/>
              <a:ea typeface="MS PGothic" charset="-128"/>
              <a:cs typeface="Calibri" charset="0"/>
            </a:endParaRPr>
          </a:p>
        </p:txBody>
      </p:sp>
      <p:sp>
        <p:nvSpPr>
          <p:cNvPr id="33796" name="Line 4"/>
          <p:cNvSpPr>
            <a:spLocks noChangeShapeType="1"/>
          </p:cNvSpPr>
          <p:nvPr/>
        </p:nvSpPr>
        <p:spPr bwMode="auto">
          <a:xfrm>
            <a:off x="3810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 name="Picture 4">
            <a:extLst>
              <a:ext uri="{FF2B5EF4-FFF2-40B4-BE49-F238E27FC236}">
                <a16:creationId xmlns:a16="http://schemas.microsoft.com/office/drawing/2014/main" xmlns="" id="{4F07CC32-9D0F-D247-A766-76DF04036369}"/>
              </a:ext>
            </a:extLst>
          </p:cNvPr>
          <p:cNvPicPr>
            <a:picLocks noChangeAspect="1"/>
          </p:cNvPicPr>
          <p:nvPr/>
        </p:nvPicPr>
        <p:blipFill>
          <a:blip r:embed="rId3"/>
          <a:stretch>
            <a:fillRect/>
          </a:stretch>
        </p:blipFill>
        <p:spPr>
          <a:xfrm>
            <a:off x="5670112" y="1464328"/>
            <a:ext cx="3434776" cy="5393671"/>
          </a:xfrm>
          <a:prstGeom prst="rect">
            <a:avLst/>
          </a:prstGeom>
        </p:spPr>
      </p:pic>
    </p:spTree>
    <p:extLst>
      <p:ext uri="{BB962C8B-B14F-4D97-AF65-F5344CB8AC3E}">
        <p14:creationId xmlns:p14="http://schemas.microsoft.com/office/powerpoint/2010/main" val="813689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AB315A-0EC1-B340-8A0C-703CAB78F661}"/>
              </a:ext>
            </a:extLst>
          </p:cNvPr>
          <p:cNvSpPr/>
          <p:nvPr/>
        </p:nvSpPr>
        <p:spPr>
          <a:xfrm>
            <a:off x="178025" y="-79653"/>
            <a:ext cx="8650385" cy="3416320"/>
          </a:xfrm>
          <a:prstGeom prst="rect">
            <a:avLst/>
          </a:prstGeom>
        </p:spPr>
        <p:txBody>
          <a:bodyPr wrap="square">
            <a:spAutoFit/>
          </a:bodyPr>
          <a:lstStyle/>
          <a:p>
            <a:r>
              <a:rPr lang="en-US" b="1" dirty="0">
                <a:solidFill>
                  <a:srgbClr val="FF0000"/>
                </a:solidFill>
                <a:latin typeface="Roboto"/>
              </a:rPr>
              <a:t>RIBOFLAVIN (VITAMIN B2) </a:t>
            </a:r>
          </a:p>
          <a:p>
            <a:r>
              <a:rPr lang="en-US" dirty="0">
                <a:solidFill>
                  <a:srgbClr val="3C3C3C"/>
                </a:solidFill>
                <a:latin typeface="Roboto"/>
              </a:rPr>
              <a:t>The two biologically active forms of B2 are flavin mononucleotide (FMN) and flavin adenine dinucleotide (FAD), formed by the transfer of an adenosine monophosphate moiety from ATP to FMN (Fig. 28.15). FMN and FAD are each capable of reversibly accepting two hydrogen atoms, forming FMNH2 or FADH2, respectively. FMN and FAD are bound tightly, sometimes covalently, to flavoenzymes (for example, NADH dehydrogenase [FMN] and succinate dehydrogenase [FAD]) that catalyze the oxidation or reduction of a substrate. Riboflavin deficiency is not associated with a major human disease, although it frequently accompanies other vitamin deficiencies</a:t>
            </a:r>
            <a:r>
              <a:rPr lang="en-US" b="1" dirty="0">
                <a:solidFill>
                  <a:srgbClr val="3C3C3C"/>
                </a:solidFill>
                <a:latin typeface="Roboto"/>
              </a:rPr>
              <a:t>. Deficiency symptoms include dermatitis, </a:t>
            </a:r>
            <a:r>
              <a:rPr lang="en-US" b="1" dirty="0" err="1">
                <a:solidFill>
                  <a:srgbClr val="3C3C3C"/>
                </a:solidFill>
                <a:latin typeface="Roboto"/>
              </a:rPr>
              <a:t>cheilosis</a:t>
            </a:r>
            <a:r>
              <a:rPr lang="en-US" b="1" dirty="0">
                <a:solidFill>
                  <a:srgbClr val="3C3C3C"/>
                </a:solidFill>
                <a:latin typeface="Roboto"/>
              </a:rPr>
              <a:t> (fissuring at the corners of the mouth), and glossitis (the tongue appearing smooth and dark)</a:t>
            </a:r>
            <a:r>
              <a:rPr lang="en-US" dirty="0" smtClean="0">
                <a:solidFill>
                  <a:srgbClr val="3C3C3C"/>
                </a:solidFill>
                <a:latin typeface="Roboto"/>
              </a:rPr>
              <a:t>.</a:t>
            </a:r>
            <a:endParaRPr lang="en-US" dirty="0"/>
          </a:p>
        </p:txBody>
      </p:sp>
      <p:pic>
        <p:nvPicPr>
          <p:cNvPr id="3" name="Picture 2">
            <a:extLst>
              <a:ext uri="{FF2B5EF4-FFF2-40B4-BE49-F238E27FC236}">
                <a16:creationId xmlns:a16="http://schemas.microsoft.com/office/drawing/2014/main" xmlns="" id="{CB192313-72F8-B94F-A153-DB5CE4FC9FFB}"/>
              </a:ext>
            </a:extLst>
          </p:cNvPr>
          <p:cNvPicPr>
            <a:picLocks noChangeAspect="1"/>
          </p:cNvPicPr>
          <p:nvPr/>
        </p:nvPicPr>
        <p:blipFill>
          <a:blip r:embed="rId2"/>
          <a:stretch>
            <a:fillRect/>
          </a:stretch>
        </p:blipFill>
        <p:spPr>
          <a:xfrm>
            <a:off x="356667" y="4020056"/>
            <a:ext cx="8293100" cy="2362200"/>
          </a:xfrm>
          <a:prstGeom prst="rect">
            <a:avLst/>
          </a:prstGeom>
        </p:spPr>
      </p:pic>
    </p:spTree>
    <p:extLst>
      <p:ext uri="{BB962C8B-B14F-4D97-AF65-F5344CB8AC3E}">
        <p14:creationId xmlns:p14="http://schemas.microsoft.com/office/powerpoint/2010/main" val="1745777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8"/>
          <p:cNvSpPr>
            <a:spLocks noChangeArrowheads="1"/>
          </p:cNvSpPr>
          <p:nvPr/>
        </p:nvSpPr>
        <p:spPr bwMode="auto">
          <a:xfrm>
            <a:off x="3538538" y="6016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eaLnBrk="1" hangingPunct="1"/>
            <a:endParaRPr lang="en-US" altLang="en-US"/>
          </a:p>
        </p:txBody>
      </p:sp>
      <p:grpSp>
        <p:nvGrpSpPr>
          <p:cNvPr id="2051" name="Group 2"/>
          <p:cNvGrpSpPr>
            <a:grpSpLocks/>
          </p:cNvGrpSpPr>
          <p:nvPr/>
        </p:nvGrpSpPr>
        <p:grpSpPr bwMode="auto">
          <a:xfrm>
            <a:off x="0" y="2209800"/>
            <a:ext cx="4343400" cy="2139950"/>
            <a:chOff x="-152400" y="5100638"/>
            <a:chExt cx="9144000" cy="2139950"/>
          </a:xfrm>
        </p:grpSpPr>
        <p:sp>
          <p:nvSpPr>
            <p:cNvPr id="2053" name="Rectangle 9"/>
            <p:cNvSpPr>
              <a:spLocks noChangeArrowheads="1"/>
            </p:cNvSpPr>
            <p:nvPr/>
          </p:nvSpPr>
          <p:spPr bwMode="auto">
            <a:xfrm>
              <a:off x="-126999" y="5100638"/>
              <a:ext cx="797523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spcBef>
                  <a:spcPct val="20000"/>
                </a:spcBef>
              </a:pPr>
              <a:r>
                <a:rPr lang="en-US" altLang="en-US" sz="2900" b="1">
                  <a:solidFill>
                    <a:srgbClr val="000090"/>
                  </a:solidFill>
                  <a:latin typeface="Calibri" charset="0"/>
                </a:rPr>
                <a:t>19| Oxidative Phosphorylation</a:t>
              </a:r>
            </a:p>
          </p:txBody>
        </p:sp>
        <p:sp>
          <p:nvSpPr>
            <p:cNvPr id="2054" name="Text Box 15"/>
            <p:cNvSpPr txBox="1">
              <a:spLocks noChangeArrowheads="1"/>
            </p:cNvSpPr>
            <p:nvPr/>
          </p:nvSpPr>
          <p:spPr bwMode="auto">
            <a:xfrm>
              <a:off x="-152400" y="6935788"/>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eaLnBrk="1" hangingPunct="1"/>
              <a:r>
                <a:rPr lang="en-US" altLang="en-US" sz="1400" b="1">
                  <a:solidFill>
                    <a:schemeClr val="accent2"/>
                  </a:solidFill>
                  <a:latin typeface="Arial" charset="0"/>
                </a:rPr>
                <a:t>© 2017 W. H. Freeman and Company</a:t>
              </a:r>
            </a:p>
          </p:txBody>
        </p:sp>
      </p:grpSp>
      <p:pic>
        <p:nvPicPr>
          <p:cNvPr id="205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19088"/>
            <a:ext cx="4419600" cy="600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98255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p:cNvSpPr>
            <a:spLocks noGrp="1" noChangeArrowheads="1"/>
          </p:cNvSpPr>
          <p:nvPr>
            <p:ph type="title"/>
          </p:nvPr>
        </p:nvSpPr>
        <p:spPr>
          <a:xfrm>
            <a:off x="0" y="4763"/>
            <a:ext cx="9144000" cy="1366837"/>
          </a:xfrm>
        </p:spPr>
        <p:txBody>
          <a:bodyPr/>
          <a:lstStyle/>
          <a:p>
            <a:pPr eaLnBrk="1" hangingPunct="1"/>
            <a:r>
              <a:rPr lang="en-US" altLang="en-US">
                <a:latin typeface="Calibri" charset="0"/>
                <a:ea typeface="MS PGothic" charset="-128"/>
                <a:cs typeface="Calibri" charset="0"/>
              </a:rPr>
              <a:t>Energy from Reduced Fuels Is Used to Synthesize ATP in Animals</a:t>
            </a:r>
          </a:p>
        </p:txBody>
      </p:sp>
      <p:sp>
        <p:nvSpPr>
          <p:cNvPr id="4099" name="Rectangle 1042"/>
          <p:cNvSpPr>
            <a:spLocks noChangeArrowheads="1"/>
          </p:cNvSpPr>
          <p:nvPr/>
        </p:nvSpPr>
        <p:spPr bwMode="auto">
          <a:xfrm>
            <a:off x="381000" y="1828800"/>
            <a:ext cx="8229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eaLnBrk="1" hangingPunct="1">
              <a:lnSpc>
                <a:spcPct val="110000"/>
              </a:lnSpc>
              <a:spcBef>
                <a:spcPct val="20000"/>
              </a:spcBef>
              <a:buFontTx/>
              <a:buChar char="•"/>
            </a:pPr>
            <a:r>
              <a:rPr lang="en-US" altLang="en-US" sz="2800">
                <a:latin typeface="Calibri" charset="0"/>
              </a:rPr>
              <a:t>Carbohydrates, lipids, and amino acids are the main </a:t>
            </a:r>
            <a:r>
              <a:rPr lang="en-US" altLang="en-US" sz="2800">
                <a:solidFill>
                  <a:srgbClr val="0000FF"/>
                </a:solidFill>
                <a:latin typeface="Calibri" charset="0"/>
              </a:rPr>
              <a:t>reduced fuels</a:t>
            </a:r>
            <a:r>
              <a:rPr lang="en-US" altLang="en-US" sz="2800">
                <a:latin typeface="Calibri" charset="0"/>
              </a:rPr>
              <a:t> for the cell.</a:t>
            </a:r>
          </a:p>
          <a:p>
            <a:pPr eaLnBrk="1" hangingPunct="1">
              <a:lnSpc>
                <a:spcPct val="110000"/>
              </a:lnSpc>
              <a:spcBef>
                <a:spcPct val="20000"/>
              </a:spcBef>
              <a:buFontTx/>
              <a:buChar char="•"/>
            </a:pPr>
            <a:r>
              <a:rPr lang="en-US" altLang="en-US" sz="2800">
                <a:latin typeface="Calibri" charset="0"/>
              </a:rPr>
              <a:t>Electrons from reduced fuels are transferred to reduced cofactors </a:t>
            </a:r>
            <a:r>
              <a:rPr lang="en-US" altLang="en-US" sz="2800">
                <a:solidFill>
                  <a:srgbClr val="0000FF"/>
                </a:solidFill>
                <a:latin typeface="Calibri" charset="0"/>
              </a:rPr>
              <a:t>NADH</a:t>
            </a:r>
            <a:r>
              <a:rPr lang="en-US" altLang="en-US" sz="2800">
                <a:latin typeface="Calibri" charset="0"/>
              </a:rPr>
              <a:t> or </a:t>
            </a:r>
            <a:r>
              <a:rPr lang="en-US" altLang="en-US" sz="2800">
                <a:solidFill>
                  <a:srgbClr val="0000FF"/>
                </a:solidFill>
                <a:latin typeface="Calibri" charset="0"/>
              </a:rPr>
              <a:t>FADH</a:t>
            </a:r>
            <a:r>
              <a:rPr lang="en-US" altLang="en-US" sz="2800" baseline="-25000">
                <a:solidFill>
                  <a:srgbClr val="0000FF"/>
                </a:solidFill>
                <a:latin typeface="Calibri" charset="0"/>
              </a:rPr>
              <a:t>2</a:t>
            </a:r>
            <a:r>
              <a:rPr lang="en-US" altLang="en-US" sz="2800">
                <a:solidFill>
                  <a:srgbClr val="000000"/>
                </a:solidFill>
                <a:latin typeface="Calibri" charset="0"/>
              </a:rPr>
              <a:t>.</a:t>
            </a:r>
            <a:endParaRPr lang="en-US" altLang="en-US" sz="2800">
              <a:latin typeface="Calibri" charset="0"/>
            </a:endParaRPr>
          </a:p>
          <a:p>
            <a:pPr eaLnBrk="1" hangingPunct="1">
              <a:lnSpc>
                <a:spcPct val="110000"/>
              </a:lnSpc>
              <a:spcBef>
                <a:spcPct val="20000"/>
              </a:spcBef>
              <a:buFontTx/>
              <a:buChar char="•"/>
            </a:pPr>
            <a:r>
              <a:rPr lang="en-US" altLang="en-US" sz="2800">
                <a:latin typeface="Calibri" charset="0"/>
              </a:rPr>
              <a:t>In oxidative phosphorylation, energy from </a:t>
            </a:r>
            <a:r>
              <a:rPr lang="en-US" altLang="en-US" sz="2800">
                <a:solidFill>
                  <a:srgbClr val="0000FF"/>
                </a:solidFill>
                <a:latin typeface="Calibri" charset="0"/>
              </a:rPr>
              <a:t>NADH</a:t>
            </a:r>
            <a:r>
              <a:rPr lang="en-US" altLang="en-US" sz="2800">
                <a:latin typeface="Calibri" charset="0"/>
              </a:rPr>
              <a:t> and </a:t>
            </a:r>
            <a:r>
              <a:rPr lang="en-US" altLang="en-US" sz="2800">
                <a:solidFill>
                  <a:srgbClr val="0000FF"/>
                </a:solidFill>
                <a:latin typeface="Calibri" charset="0"/>
              </a:rPr>
              <a:t>FADH</a:t>
            </a:r>
            <a:r>
              <a:rPr lang="en-US" altLang="en-US" sz="2800" baseline="-25000">
                <a:solidFill>
                  <a:srgbClr val="0000FF"/>
                </a:solidFill>
                <a:latin typeface="Calibri" charset="0"/>
              </a:rPr>
              <a:t>2</a:t>
            </a:r>
            <a:r>
              <a:rPr lang="en-US" altLang="en-US" sz="2800">
                <a:latin typeface="Calibri" charset="0"/>
              </a:rPr>
              <a:t> is used to make </a:t>
            </a:r>
            <a:r>
              <a:rPr lang="en-US" altLang="en-US" sz="2800">
                <a:solidFill>
                  <a:srgbClr val="0000FF"/>
                </a:solidFill>
                <a:latin typeface="Calibri" charset="0"/>
              </a:rPr>
              <a:t>ATP</a:t>
            </a:r>
            <a:r>
              <a:rPr lang="en-US" altLang="en-US" sz="2800">
                <a:solidFill>
                  <a:srgbClr val="000000"/>
                </a:solidFill>
                <a:latin typeface="Calibri" charset="0"/>
              </a:rPr>
              <a:t>.</a:t>
            </a:r>
            <a:endParaRPr lang="en-US" altLang="en-US" sz="2800">
              <a:solidFill>
                <a:srgbClr val="0000FF"/>
              </a:solidFill>
              <a:latin typeface="Calibri" charset="0"/>
            </a:endParaRPr>
          </a:p>
        </p:txBody>
      </p:sp>
      <p:sp>
        <p:nvSpPr>
          <p:cNvPr id="4100" name="Line 4"/>
          <p:cNvSpPr>
            <a:spLocks noChangeShapeType="1"/>
          </p:cNvSpPr>
          <p:nvPr/>
        </p:nvSpPr>
        <p:spPr bwMode="auto">
          <a:xfrm>
            <a:off x="4572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76892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0" y="0"/>
            <a:ext cx="9144000" cy="685800"/>
          </a:xfrm>
        </p:spPr>
        <p:txBody>
          <a:bodyPr>
            <a:normAutofit fontScale="90000"/>
          </a:bodyPr>
          <a:lstStyle/>
          <a:p>
            <a:r>
              <a:rPr lang="en-US" altLang="en-US">
                <a:latin typeface="Calibri" charset="0"/>
                <a:ea typeface="MS PGothic" charset="-128"/>
                <a:cs typeface="Calibri" charset="0"/>
              </a:rPr>
              <a:t>Energy Flow in Cellular Respiration</a:t>
            </a:r>
          </a:p>
        </p:txBody>
      </p:sp>
      <p:sp>
        <p:nvSpPr>
          <p:cNvPr id="5123"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124" name="Picture 4" descr="An image depicting the three stages of respiration in the catabolism of proteins, fats, and carbohydrates.&#10;In stage 1 (acetyl-CoA production), amino and fatty acids have a blue arrow pointing down and right to a tan box with acetyl-CoA. Glucose points down with a blue arrow to pyruvate. To the right of the arrow is a blue box with glycolysis. Pyruvate points down to the acetyl-CoA box, but also has an arrow that darts off to the right pointing to CO2. This is the pyruvate dehydrogenase complex. Thin red wavy arrows, identified as e-, run down and left from the blue arrows. The arrows continue across the blue arrows of the amino and fatty acids, and extend down into the next stage. From the tan acetyl-CoA box in stage one, blue arrows extends down into stage 2 (acetyl-CoA oxidation) and form a circle for the citric acid cyle, and go right to citrate, which curves down and points to CO2, then contines to another CO2. In between, there is a thin red arrows pointing to e-. The blue arrow continues up and around to oxaloacetate. Between the second CO2 and oxyaloacetate are three thin red arrows, all pointing to e-. A thin red arrow also points down from the last stage 1 e- down to a tan box with NADH, FADH2 (reduced e- carriers). All e-s in this stage also point to the same box. A think red arrow extends from the tan box, marked as e-, and points to a blue box in the third stage (which is electron transfer and oxidative phosphorylation). The blue box is the respiratory (electron-transfer) chain. To the right of the box, 2H+ plus 1/2O2 points down to H20 with a curved blue arrow. The arc of the arrow touches the blue box. Below the blue box is another curved blue arrow, with ADP + Pi pointing right to ATP in a light orange oval. The arc of this curved arrow touches the blue box. In stage 1 (acetyl-CoA production), amino and fatty acids have a blue arrow pointing down and right to a tan box with acetyl-CoA. Glucose points down with a blue arrow to pyruvate. To the right of the arrow is a blue box with glycolysis. Pyruvate points down to the acetyl-CoA box, but also has an arrow that darts off to the right pointing to CO2. This is the pyruvate dehydrogenase complex. Thin red wavy arrows, identified as e-, run down and left from the blue arrows. The arrows continue across the blue arrows of the amino and fatty acids, and extend down into the next stage. From the tan acetyl-CoA box in stage one, blue arrows extends down into stage 2 (acetyl-CoA oxidation) and form a circle for the citric acid cyle, and go right to citrate, which curves down and points to CO2, then continues to another CO2. In between, there is a thin red arrows pointing to e-. The blue arrow continues up and around to oxaloacetate. Between the second CO2 and oxyaloacetate are three thin red arrows, all pointing to e-. A thin red arrow also points down from the last stage 1 e- down to a tan box with NADH, FADH2 (reduced e- carriers). All e-s in this stage also point to the same box. A think red arrow extends from the tan box, marked as e-, and points to a blue box in the third stage (which is electron transfer and oxidative phosphorylation). The blue box is the respiratory (electron-transfer) chain. To the right of the box, 2H+ plus 1/2O2 points down to H20 with a curved blue arrow. The arc of the arrow touches the blue box. Below the blue box is another curved blue arrow, with ADP + Pi pointing right to ATP in a light orange oval. The arc of this curved arrow touches the blue box."/>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838200"/>
            <a:ext cx="3079750" cy="604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6024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685800"/>
          </a:xfrm>
        </p:spPr>
        <p:txBody>
          <a:bodyPr>
            <a:normAutofit fontScale="90000"/>
          </a:bodyPr>
          <a:lstStyle/>
          <a:p>
            <a:pPr eaLnBrk="1" hangingPunct="1"/>
            <a:r>
              <a:rPr lang="en-US" altLang="en-US">
                <a:latin typeface="Calibri" charset="0"/>
                <a:ea typeface="MS PGothic" charset="-128"/>
                <a:cs typeface="Calibri" charset="0"/>
              </a:rPr>
              <a:t>Chemiosmotic Theory</a:t>
            </a:r>
          </a:p>
        </p:txBody>
      </p:sp>
      <p:sp>
        <p:nvSpPr>
          <p:cNvPr id="6147" name="Rectangle 3"/>
          <p:cNvSpPr>
            <a:spLocks noGrp="1" noChangeArrowheads="1"/>
          </p:cNvSpPr>
          <p:nvPr>
            <p:ph type="body" idx="1"/>
          </p:nvPr>
        </p:nvSpPr>
        <p:spPr>
          <a:xfrm>
            <a:off x="304800" y="1066800"/>
            <a:ext cx="8534400" cy="5181600"/>
          </a:xfrm>
        </p:spPr>
        <p:txBody>
          <a:bodyPr/>
          <a:lstStyle/>
          <a:p>
            <a:pPr eaLnBrk="1" hangingPunct="1">
              <a:buFont typeface="Wingdings" charset="2"/>
              <a:buChar char="Ø"/>
            </a:pPr>
            <a:r>
              <a:rPr lang="en-US" altLang="en-US" sz="2800">
                <a:latin typeface="Calibri" charset="0"/>
                <a:ea typeface="MS PGothic" charset="-128"/>
                <a:cs typeface="Calibri" charset="0"/>
              </a:rPr>
              <a:t> </a:t>
            </a:r>
            <a:r>
              <a:rPr lang="en-US" altLang="en-US" sz="2800">
                <a:solidFill>
                  <a:srgbClr val="0000FF"/>
                </a:solidFill>
                <a:latin typeface="Calibri" charset="0"/>
                <a:ea typeface="MS PGothic" charset="-128"/>
                <a:cs typeface="Calibri" charset="0"/>
              </a:rPr>
              <a:t>  ADP + P</a:t>
            </a:r>
            <a:r>
              <a:rPr lang="en-US" altLang="en-US" sz="2800" baseline="-25000">
                <a:solidFill>
                  <a:srgbClr val="0000FF"/>
                </a:solidFill>
                <a:latin typeface="Calibri" charset="0"/>
                <a:ea typeface="MS PGothic" charset="-128"/>
                <a:cs typeface="Calibri" charset="0"/>
              </a:rPr>
              <a:t>i</a:t>
            </a:r>
            <a:r>
              <a:rPr lang="en-US" altLang="en-US" sz="2800">
                <a:solidFill>
                  <a:srgbClr val="0000FF"/>
                </a:solidFill>
                <a:latin typeface="Calibri" charset="0"/>
                <a:ea typeface="MS PGothic" charset="-128"/>
                <a:cs typeface="Calibri" charset="0"/>
              </a:rPr>
              <a:t> </a:t>
            </a:r>
            <a:r>
              <a:rPr lang="en-US" altLang="en-US" sz="2800">
                <a:solidFill>
                  <a:srgbClr val="0000FF"/>
                </a:solidFill>
                <a:latin typeface="Calibri" charset="0"/>
                <a:ea typeface="MS PGothic" charset="-128"/>
                <a:cs typeface="Calibri" charset="0"/>
                <a:sym typeface="Wingdings" charset="2"/>
              </a:rPr>
              <a:t></a:t>
            </a:r>
            <a:r>
              <a:rPr lang="en-US" altLang="en-US" sz="2800">
                <a:solidFill>
                  <a:srgbClr val="0000FF"/>
                </a:solidFill>
                <a:latin typeface="Calibri" charset="0"/>
                <a:ea typeface="MS PGothic" charset="-128"/>
                <a:cs typeface="Calibri" charset="0"/>
              </a:rPr>
              <a:t> ATP</a:t>
            </a:r>
            <a:r>
              <a:rPr lang="en-US" altLang="en-US" sz="2800">
                <a:latin typeface="Calibri" charset="0"/>
                <a:ea typeface="MS PGothic" charset="-128"/>
                <a:cs typeface="Calibri" charset="0"/>
              </a:rPr>
              <a:t> is </a:t>
            </a:r>
            <a:r>
              <a:rPr lang="en-US" altLang="en-US" sz="2800">
                <a:solidFill>
                  <a:srgbClr val="FF0000"/>
                </a:solidFill>
                <a:latin typeface="Calibri" charset="0"/>
                <a:ea typeface="MS PGothic" charset="-128"/>
                <a:cs typeface="Calibri" charset="0"/>
              </a:rPr>
              <a:t>highly thermodynamically unfavorable</a:t>
            </a:r>
            <a:r>
              <a:rPr lang="en-US" altLang="en-US" sz="2800">
                <a:solidFill>
                  <a:srgbClr val="000000"/>
                </a:solidFill>
                <a:latin typeface="Calibri" charset="0"/>
                <a:ea typeface="MS PGothic" charset="-128"/>
                <a:cs typeface="Calibri" charset="0"/>
              </a:rPr>
              <a:t>.</a:t>
            </a:r>
            <a:endParaRPr lang="en-US" altLang="en-US" sz="2800">
              <a:solidFill>
                <a:srgbClr val="FF0000"/>
              </a:solidFill>
              <a:latin typeface="Calibri" charset="0"/>
              <a:ea typeface="MS PGothic" charset="-128"/>
              <a:cs typeface="Calibri" charset="0"/>
            </a:endParaRPr>
          </a:p>
          <a:p>
            <a:pPr eaLnBrk="1" hangingPunct="1"/>
            <a:r>
              <a:rPr lang="en-US" altLang="en-US" sz="2800">
                <a:latin typeface="Calibri" charset="0"/>
                <a:ea typeface="MS PGothic" charset="-128"/>
                <a:cs typeface="Calibri" charset="0"/>
              </a:rPr>
              <a:t>How do we make it possible?</a:t>
            </a:r>
          </a:p>
          <a:p>
            <a:pPr eaLnBrk="1" hangingPunct="1"/>
            <a:r>
              <a:rPr lang="en-US" altLang="en-US" sz="2800">
                <a:latin typeface="Calibri" charset="0"/>
                <a:ea typeface="MS PGothic" charset="-128"/>
                <a:cs typeface="Calibri" charset="0"/>
              </a:rPr>
              <a:t>Phosphorylation of ADP is not a result of a direct reaction between ADP and some high-energy phosphate carrier.</a:t>
            </a:r>
          </a:p>
          <a:p>
            <a:pPr eaLnBrk="1" hangingPunct="1"/>
            <a:r>
              <a:rPr lang="en-US" altLang="en-US" sz="2800">
                <a:latin typeface="Calibri" charset="0"/>
                <a:ea typeface="MS PGothic" charset="-128"/>
                <a:cs typeface="Calibri" charset="0"/>
              </a:rPr>
              <a:t>Energy needed to phosphorylate ADP is provided by the </a:t>
            </a:r>
            <a:r>
              <a:rPr lang="en-US" altLang="en-US" sz="2800">
                <a:solidFill>
                  <a:srgbClr val="0000FF"/>
                </a:solidFill>
                <a:latin typeface="Calibri" charset="0"/>
                <a:ea typeface="MS PGothic" charset="-128"/>
                <a:cs typeface="Calibri" charset="0"/>
              </a:rPr>
              <a:t>flow of protons down the electrochemical gradient</a:t>
            </a:r>
            <a:r>
              <a:rPr lang="en-US" altLang="en-US" sz="2800">
                <a:solidFill>
                  <a:srgbClr val="000000"/>
                </a:solidFill>
                <a:latin typeface="Calibri" charset="0"/>
                <a:ea typeface="MS PGothic" charset="-128"/>
                <a:cs typeface="Calibri" charset="0"/>
              </a:rPr>
              <a:t>.</a:t>
            </a:r>
            <a:endParaRPr lang="en-US" altLang="en-US" sz="2800">
              <a:solidFill>
                <a:srgbClr val="0000FF"/>
              </a:solidFill>
              <a:latin typeface="Calibri" charset="0"/>
              <a:ea typeface="MS PGothic" charset="-128"/>
              <a:cs typeface="Calibri" charset="0"/>
            </a:endParaRPr>
          </a:p>
          <a:p>
            <a:pPr eaLnBrk="1" hangingPunct="1"/>
            <a:r>
              <a:rPr lang="en-US" altLang="en-US" sz="2800">
                <a:latin typeface="Calibri" charset="0"/>
                <a:ea typeface="MS PGothic" charset="-128"/>
                <a:cs typeface="Calibri" charset="0"/>
              </a:rPr>
              <a:t>The energy released by electron transport is used to transport protons against the electrochemical gradient</a:t>
            </a:r>
            <a:r>
              <a:rPr lang="en-US" altLang="en-US" sz="2400">
                <a:solidFill>
                  <a:srgbClr val="000000"/>
                </a:solidFill>
                <a:latin typeface="Calibri" charset="0"/>
                <a:ea typeface="MS PGothic" charset="-128"/>
                <a:cs typeface="Calibri" charset="0"/>
              </a:rPr>
              <a:t>.</a:t>
            </a:r>
            <a:endParaRPr lang="en-US" altLang="en-US" sz="2400">
              <a:latin typeface="Calibri" charset="0"/>
              <a:ea typeface="MS PGothic" charset="-128"/>
              <a:cs typeface="Calibri" charset="0"/>
            </a:endParaRPr>
          </a:p>
          <a:p>
            <a:pPr eaLnBrk="1" hangingPunct="1"/>
            <a:endParaRPr lang="en-US" altLang="en-US" sz="2800">
              <a:latin typeface="Calibri" charset="0"/>
              <a:ea typeface="MS PGothic" charset="-128"/>
              <a:cs typeface="Calibri" charset="0"/>
            </a:endParaRPr>
          </a:p>
        </p:txBody>
      </p:sp>
      <p:sp>
        <p:nvSpPr>
          <p:cNvPr id="6148"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796342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9144000" cy="1447800"/>
          </a:xfrm>
        </p:spPr>
        <p:txBody>
          <a:bodyPr/>
          <a:lstStyle/>
          <a:p>
            <a:pPr eaLnBrk="1" hangingPunct="1"/>
            <a:r>
              <a:rPr lang="en-US" altLang="en-US">
                <a:latin typeface="Calibri" charset="0"/>
                <a:ea typeface="MS PGothic" charset="-128"/>
                <a:cs typeface="Calibri" charset="0"/>
              </a:rPr>
              <a:t>Chemiosmotic Energy Coupling </a:t>
            </a:r>
            <a:br>
              <a:rPr lang="en-US" altLang="en-US">
                <a:latin typeface="Calibri" charset="0"/>
                <a:ea typeface="MS PGothic" charset="-128"/>
                <a:cs typeface="Calibri" charset="0"/>
              </a:rPr>
            </a:br>
            <a:r>
              <a:rPr lang="en-US" altLang="en-US">
                <a:latin typeface="Calibri" charset="0"/>
                <a:ea typeface="MS PGothic" charset="-128"/>
                <a:cs typeface="Calibri" charset="0"/>
              </a:rPr>
              <a:t>Requires Membranes</a:t>
            </a:r>
          </a:p>
        </p:txBody>
      </p:sp>
      <p:sp>
        <p:nvSpPr>
          <p:cNvPr id="7171" name="Rectangle 3"/>
          <p:cNvSpPr>
            <a:spLocks noGrp="1" noChangeArrowheads="1"/>
          </p:cNvSpPr>
          <p:nvPr>
            <p:ph type="body" idx="1"/>
          </p:nvPr>
        </p:nvSpPr>
        <p:spPr>
          <a:xfrm>
            <a:off x="381000" y="1676400"/>
            <a:ext cx="8153400" cy="4572000"/>
          </a:xfrm>
        </p:spPr>
        <p:txBody>
          <a:bodyPr/>
          <a:lstStyle/>
          <a:p>
            <a:pPr eaLnBrk="1" hangingPunct="1"/>
            <a:r>
              <a:rPr lang="en-US" altLang="en-US" sz="2400">
                <a:latin typeface="Calibri" charset="0"/>
                <a:ea typeface="MS PGothic" charset="-128"/>
                <a:cs typeface="Calibri" charset="0"/>
              </a:rPr>
              <a:t>The proton gradient needed for ATP synthesis can be stably established across a membrane that is impermeable to ions.</a:t>
            </a:r>
          </a:p>
          <a:p>
            <a:pPr lvl="1" eaLnBrk="1" hangingPunct="1"/>
            <a:r>
              <a:rPr lang="en-US" altLang="en-US" sz="2000">
                <a:solidFill>
                  <a:srgbClr val="0000FF"/>
                </a:solidFill>
                <a:latin typeface="Calibri" charset="0"/>
                <a:ea typeface="MS PGothic" charset="-128"/>
                <a:cs typeface="Calibri" charset="0"/>
              </a:rPr>
              <a:t>plasma membrane in bacteria</a:t>
            </a:r>
          </a:p>
          <a:p>
            <a:pPr lvl="1" eaLnBrk="1" hangingPunct="1"/>
            <a:r>
              <a:rPr lang="en-US" altLang="en-US" sz="2000">
                <a:solidFill>
                  <a:srgbClr val="0000FF"/>
                </a:solidFill>
                <a:latin typeface="Calibri" charset="0"/>
                <a:ea typeface="MS PGothic" charset="-128"/>
                <a:cs typeface="Calibri" charset="0"/>
              </a:rPr>
              <a:t>inner membrane in mitochondria</a:t>
            </a:r>
          </a:p>
          <a:p>
            <a:pPr lvl="1" eaLnBrk="1" hangingPunct="1"/>
            <a:r>
              <a:rPr lang="en-US" altLang="en-US" sz="2000">
                <a:solidFill>
                  <a:srgbClr val="0000FF"/>
                </a:solidFill>
                <a:latin typeface="Calibri" charset="0"/>
                <a:ea typeface="MS PGothic" charset="-128"/>
                <a:cs typeface="Calibri" charset="0"/>
              </a:rPr>
              <a:t>thylakoid membrane in chloroplasts</a:t>
            </a:r>
            <a:r>
              <a:rPr lang="en-US" altLang="en-US" sz="2000">
                <a:latin typeface="Calibri" charset="0"/>
                <a:ea typeface="MS PGothic" charset="-128"/>
                <a:cs typeface="Calibri" charset="0"/>
              </a:rPr>
              <a:t> </a:t>
            </a:r>
          </a:p>
          <a:p>
            <a:pPr eaLnBrk="1" hangingPunct="1"/>
            <a:r>
              <a:rPr lang="en-US" altLang="en-US" sz="2400">
                <a:latin typeface="Calibri" charset="0"/>
                <a:ea typeface="MS PGothic" charset="-128"/>
                <a:cs typeface="Calibri" charset="0"/>
              </a:rPr>
              <a:t>The membrane must contain proteins that couple the </a:t>
            </a:r>
            <a:r>
              <a:rPr lang="en-US" altLang="en-US" sz="2400">
                <a:solidFill>
                  <a:srgbClr val="0000FF"/>
                </a:solidFill>
                <a:latin typeface="Calibri" charset="0"/>
                <a:ea typeface="MS PGothic" charset="-128"/>
                <a:cs typeface="Calibri" charset="0"/>
              </a:rPr>
              <a:t>“downhill” flow of electrons</a:t>
            </a:r>
            <a:r>
              <a:rPr lang="en-US" altLang="en-US" sz="2400">
                <a:latin typeface="Calibri" charset="0"/>
                <a:ea typeface="MS PGothic" charset="-128"/>
                <a:cs typeface="Calibri" charset="0"/>
              </a:rPr>
              <a:t> in the electron-transfer chain with the </a:t>
            </a:r>
            <a:r>
              <a:rPr lang="en-US" altLang="en-US" sz="2400">
                <a:solidFill>
                  <a:srgbClr val="FF0000"/>
                </a:solidFill>
                <a:latin typeface="Calibri" charset="0"/>
                <a:ea typeface="MS PGothic" charset="-128"/>
                <a:cs typeface="Calibri" charset="0"/>
              </a:rPr>
              <a:t>“uphill” flow of protons </a:t>
            </a:r>
            <a:r>
              <a:rPr lang="en-US" altLang="en-US" sz="2400">
                <a:latin typeface="Calibri" charset="0"/>
                <a:ea typeface="MS PGothic" charset="-128"/>
                <a:cs typeface="Calibri" charset="0"/>
              </a:rPr>
              <a:t>across the membrane.</a:t>
            </a:r>
          </a:p>
          <a:p>
            <a:pPr eaLnBrk="1" hangingPunct="1"/>
            <a:r>
              <a:rPr lang="en-US" altLang="en-US" sz="2400">
                <a:latin typeface="Calibri" charset="0"/>
                <a:ea typeface="MS PGothic" charset="-128"/>
                <a:cs typeface="Calibri" charset="0"/>
              </a:rPr>
              <a:t>The membrane must contain a protein that couples the </a:t>
            </a:r>
            <a:r>
              <a:rPr lang="en-US" altLang="en-US" sz="2400">
                <a:solidFill>
                  <a:srgbClr val="0000FF"/>
                </a:solidFill>
                <a:latin typeface="Calibri" charset="0"/>
                <a:ea typeface="MS PGothic" charset="-128"/>
                <a:cs typeface="Calibri" charset="0"/>
              </a:rPr>
              <a:t>“downhill” flow of protons</a:t>
            </a:r>
            <a:r>
              <a:rPr lang="en-US" altLang="en-US" sz="2400">
                <a:latin typeface="Calibri" charset="0"/>
                <a:ea typeface="MS PGothic" charset="-128"/>
                <a:cs typeface="Calibri" charset="0"/>
              </a:rPr>
              <a:t> to the </a:t>
            </a:r>
            <a:r>
              <a:rPr lang="en-US" altLang="en-US" sz="2400">
                <a:solidFill>
                  <a:srgbClr val="FF0000"/>
                </a:solidFill>
                <a:latin typeface="Calibri" charset="0"/>
                <a:ea typeface="MS PGothic" charset="-128"/>
                <a:cs typeface="Calibri" charset="0"/>
              </a:rPr>
              <a:t>phosphorylation of ADP</a:t>
            </a:r>
            <a:r>
              <a:rPr lang="en-US" altLang="en-US" sz="2800">
                <a:solidFill>
                  <a:srgbClr val="000000"/>
                </a:solidFill>
                <a:latin typeface="Calibri" charset="0"/>
                <a:ea typeface="MS PGothic" charset="-128"/>
                <a:cs typeface="Calibri" charset="0"/>
              </a:rPr>
              <a:t>.</a:t>
            </a:r>
            <a:r>
              <a:rPr lang="en-US" altLang="en-US" sz="2800">
                <a:solidFill>
                  <a:srgbClr val="FF0000"/>
                </a:solidFill>
                <a:latin typeface="Calibri" charset="0"/>
                <a:ea typeface="MS PGothic" charset="-128"/>
                <a:cs typeface="Calibri" charset="0"/>
              </a:rPr>
              <a:t>  </a:t>
            </a:r>
          </a:p>
        </p:txBody>
      </p:sp>
      <p:sp>
        <p:nvSpPr>
          <p:cNvPr id="7172" name="Line 4"/>
          <p:cNvSpPr>
            <a:spLocks noChangeShapeType="1"/>
          </p:cNvSpPr>
          <p:nvPr/>
        </p:nvSpPr>
        <p:spPr bwMode="auto">
          <a:xfrm>
            <a:off x="304800" y="1447800"/>
            <a:ext cx="83820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017956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Chemiosmotic Theory</a:t>
            </a:r>
          </a:p>
        </p:txBody>
      </p:sp>
      <p:sp>
        <p:nvSpPr>
          <p:cNvPr id="8195"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8196" name="Picture 5" descr="C:\Users\shannon.moloney\AppData\Local\Temp\wz2aaa\ch19\figure_19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887413"/>
            <a:ext cx="4953000"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1524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0"/>
            <a:ext cx="9067800" cy="685800"/>
          </a:xfrm>
        </p:spPr>
        <p:txBody>
          <a:bodyPr>
            <a:normAutofit fontScale="90000"/>
          </a:bodyPr>
          <a:lstStyle/>
          <a:p>
            <a:pPr eaLnBrk="1" hangingPunct="1"/>
            <a:r>
              <a:rPr lang="en-US" altLang="en-US">
                <a:latin typeface="Calibri" charset="0"/>
                <a:ea typeface="MS PGothic" charset="-128"/>
                <a:cs typeface="Calibri" charset="0"/>
              </a:rPr>
              <a:t>Structure of a Mitochondrion</a:t>
            </a:r>
          </a:p>
        </p:txBody>
      </p:sp>
      <p:sp>
        <p:nvSpPr>
          <p:cNvPr id="9219" name="Rectangle 3"/>
          <p:cNvSpPr>
            <a:spLocks noGrp="1" noChangeArrowheads="1"/>
          </p:cNvSpPr>
          <p:nvPr>
            <p:ph type="body" idx="1"/>
          </p:nvPr>
        </p:nvSpPr>
        <p:spPr>
          <a:xfrm>
            <a:off x="304800" y="914400"/>
            <a:ext cx="8763000" cy="4953000"/>
          </a:xfrm>
        </p:spPr>
        <p:txBody>
          <a:bodyPr>
            <a:normAutofit fontScale="92500" lnSpcReduction="10000"/>
          </a:bodyPr>
          <a:lstStyle/>
          <a:p>
            <a:pPr marL="0" indent="0" eaLnBrk="1" hangingPunct="1">
              <a:lnSpc>
                <a:spcPct val="90000"/>
              </a:lnSpc>
              <a:spcBef>
                <a:spcPct val="0"/>
              </a:spcBef>
              <a:spcAft>
                <a:spcPts val="1200"/>
              </a:spcAft>
              <a:buFontTx/>
              <a:buNone/>
            </a:pPr>
            <a:r>
              <a:rPr lang="en-US" altLang="en-US" sz="2800">
                <a:latin typeface="Calibri" charset="0"/>
                <a:ea typeface="MS PGothic" charset="-128"/>
                <a:cs typeface="Calibri" charset="0"/>
              </a:rPr>
              <a:t>Double membrane leads to four distinct compartments:</a:t>
            </a:r>
          </a:p>
          <a:p>
            <a:pPr marL="0" indent="0" eaLnBrk="1" hangingPunct="1">
              <a:lnSpc>
                <a:spcPct val="90000"/>
              </a:lnSpc>
              <a:spcBef>
                <a:spcPct val="0"/>
              </a:spcBef>
              <a:buFontTx/>
              <a:buAutoNum type="arabicPeriod"/>
            </a:pPr>
            <a:r>
              <a:rPr lang="en-US" altLang="en-US" sz="2800">
                <a:latin typeface="Calibri" charset="0"/>
                <a:ea typeface="MS PGothic" charset="-128"/>
                <a:cs typeface="Calibri" charset="0"/>
              </a:rPr>
              <a:t> Outer membrane: </a:t>
            </a:r>
          </a:p>
          <a:p>
            <a:pPr lvl="1" eaLnBrk="1" hangingPunct="1">
              <a:lnSpc>
                <a:spcPct val="90000"/>
              </a:lnSpc>
              <a:spcBef>
                <a:spcPct val="0"/>
              </a:spcBef>
              <a:spcAft>
                <a:spcPts val="1200"/>
              </a:spcAft>
            </a:pPr>
            <a:r>
              <a:rPr lang="en-US" altLang="en-US" sz="2400">
                <a:latin typeface="Calibri" charset="0"/>
                <a:ea typeface="MS PGothic" charset="-128"/>
                <a:cs typeface="Calibri" charset="0"/>
              </a:rPr>
              <a:t>relatively porous membrane; allows passage of metabolites</a:t>
            </a:r>
          </a:p>
          <a:p>
            <a:pPr marL="0" indent="0" eaLnBrk="1" hangingPunct="1">
              <a:lnSpc>
                <a:spcPct val="90000"/>
              </a:lnSpc>
              <a:spcBef>
                <a:spcPct val="0"/>
              </a:spcBef>
              <a:buFontTx/>
              <a:buAutoNum type="arabicPeriod"/>
            </a:pPr>
            <a:r>
              <a:rPr lang="en-US" altLang="en-US" sz="2800">
                <a:latin typeface="Calibri" charset="0"/>
                <a:ea typeface="MS PGothic" charset="-128"/>
                <a:cs typeface="Calibri" charset="0"/>
              </a:rPr>
              <a:t> Intermembrane space (IMS): </a:t>
            </a:r>
          </a:p>
          <a:p>
            <a:pPr lvl="1" eaLnBrk="1" hangingPunct="1">
              <a:lnSpc>
                <a:spcPct val="90000"/>
              </a:lnSpc>
              <a:spcBef>
                <a:spcPct val="0"/>
              </a:spcBef>
            </a:pPr>
            <a:r>
              <a:rPr lang="en-US" altLang="en-US" sz="2400">
                <a:latin typeface="Calibri" charset="0"/>
                <a:ea typeface="MS PGothic" charset="-128"/>
                <a:cs typeface="Calibri" charset="0"/>
              </a:rPr>
              <a:t>similar environment to cytosol </a:t>
            </a:r>
          </a:p>
          <a:p>
            <a:pPr lvl="1" eaLnBrk="1" hangingPunct="1">
              <a:lnSpc>
                <a:spcPct val="90000"/>
              </a:lnSpc>
              <a:spcBef>
                <a:spcPct val="0"/>
              </a:spcBef>
              <a:spcAft>
                <a:spcPts val="1200"/>
              </a:spcAft>
            </a:pPr>
            <a:r>
              <a:rPr lang="en-US" altLang="en-US" sz="2400">
                <a:latin typeface="Calibri" charset="0"/>
                <a:ea typeface="MS PGothic" charset="-128"/>
                <a:cs typeface="Calibri" charset="0"/>
              </a:rPr>
              <a:t>higher proton concentration (lower pH)</a:t>
            </a:r>
          </a:p>
          <a:p>
            <a:pPr marL="0" indent="0" eaLnBrk="1" hangingPunct="1">
              <a:lnSpc>
                <a:spcPct val="90000"/>
              </a:lnSpc>
              <a:spcBef>
                <a:spcPct val="0"/>
              </a:spcBef>
              <a:buFontTx/>
              <a:buAutoNum type="arabicPeriod"/>
            </a:pPr>
            <a:r>
              <a:rPr lang="en-US" altLang="en-US" sz="2800">
                <a:latin typeface="Calibri" charset="0"/>
                <a:ea typeface="MS PGothic" charset="-128"/>
                <a:cs typeface="Calibri" charset="0"/>
              </a:rPr>
              <a:t> Inner membrane</a:t>
            </a:r>
          </a:p>
          <a:p>
            <a:pPr lvl="1" eaLnBrk="1" hangingPunct="1">
              <a:lnSpc>
                <a:spcPct val="90000"/>
              </a:lnSpc>
              <a:spcBef>
                <a:spcPct val="0"/>
              </a:spcBef>
            </a:pPr>
            <a:r>
              <a:rPr lang="en-US" altLang="en-US" sz="2400">
                <a:latin typeface="Calibri" charset="0"/>
                <a:ea typeface="MS PGothic" charset="-128"/>
                <a:cs typeface="Calibri" charset="0"/>
              </a:rPr>
              <a:t>relatively impermeable, with proton gradient across it</a:t>
            </a:r>
          </a:p>
          <a:p>
            <a:pPr lvl="1" eaLnBrk="1" hangingPunct="1">
              <a:lnSpc>
                <a:spcPct val="90000"/>
              </a:lnSpc>
              <a:spcBef>
                <a:spcPct val="0"/>
              </a:spcBef>
            </a:pPr>
            <a:r>
              <a:rPr lang="en-US" altLang="en-US" sz="2400">
                <a:latin typeface="Calibri" charset="0"/>
                <a:ea typeface="MS PGothic" charset="-128"/>
                <a:cs typeface="Calibri" charset="0"/>
              </a:rPr>
              <a:t>location of electron transport chain complexes</a:t>
            </a:r>
          </a:p>
          <a:p>
            <a:pPr lvl="1" eaLnBrk="1" hangingPunct="1">
              <a:lnSpc>
                <a:spcPct val="90000"/>
              </a:lnSpc>
              <a:spcBef>
                <a:spcPct val="0"/>
              </a:spcBef>
              <a:spcAft>
                <a:spcPts val="1200"/>
              </a:spcAft>
            </a:pPr>
            <a:r>
              <a:rPr lang="en-US" altLang="en-US" sz="2400">
                <a:latin typeface="Calibri" charset="0"/>
                <a:ea typeface="MS PGothic" charset="-128"/>
                <a:cs typeface="Calibri" charset="0"/>
              </a:rPr>
              <a:t>Convolutions called cristae serve to increase the surface area.</a:t>
            </a:r>
          </a:p>
          <a:p>
            <a:pPr marL="0" indent="0" eaLnBrk="1" hangingPunct="1">
              <a:lnSpc>
                <a:spcPct val="90000"/>
              </a:lnSpc>
              <a:spcBef>
                <a:spcPct val="0"/>
              </a:spcBef>
              <a:buFontTx/>
              <a:buAutoNum type="arabicPeriod"/>
            </a:pPr>
            <a:r>
              <a:rPr lang="en-US" altLang="en-US" sz="2800">
                <a:latin typeface="Calibri" charset="0"/>
                <a:ea typeface="MS PGothic" charset="-128"/>
                <a:cs typeface="Calibri" charset="0"/>
              </a:rPr>
              <a:t> Matrix</a:t>
            </a:r>
          </a:p>
          <a:p>
            <a:pPr lvl="1" eaLnBrk="1" hangingPunct="1">
              <a:lnSpc>
                <a:spcPct val="90000"/>
              </a:lnSpc>
              <a:spcBef>
                <a:spcPct val="0"/>
              </a:spcBef>
            </a:pPr>
            <a:r>
              <a:rPr lang="en-US" altLang="en-US" sz="2400">
                <a:latin typeface="Calibri" charset="0"/>
                <a:ea typeface="MS PGothic" charset="-128"/>
                <a:cs typeface="Calibri" charset="0"/>
              </a:rPr>
              <a:t>location of the citric acid cycle and parts of lipid and amino acid metabolism</a:t>
            </a:r>
          </a:p>
          <a:p>
            <a:pPr lvl="1" eaLnBrk="1" hangingPunct="1">
              <a:lnSpc>
                <a:spcPct val="90000"/>
              </a:lnSpc>
              <a:spcBef>
                <a:spcPct val="0"/>
              </a:spcBef>
            </a:pPr>
            <a:r>
              <a:rPr lang="en-US" altLang="en-US" sz="2400">
                <a:latin typeface="Calibri" charset="0"/>
                <a:ea typeface="MS PGothic" charset="-128"/>
                <a:cs typeface="Calibri" charset="0"/>
              </a:rPr>
              <a:t>lower proton concentration (higher pH)</a:t>
            </a:r>
          </a:p>
        </p:txBody>
      </p:sp>
      <p:sp>
        <p:nvSpPr>
          <p:cNvPr id="9220"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788254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txBox="1">
            <a:spLocks noChangeArrowheads="1"/>
          </p:cNvSpPr>
          <p:nvPr/>
        </p:nvSpPr>
        <p:spPr bwMode="auto">
          <a:xfrm>
            <a:off x="0" y="0"/>
            <a:ext cx="906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Structure of a Mitochondrion</a:t>
            </a:r>
          </a:p>
        </p:txBody>
      </p:sp>
      <p:sp>
        <p:nvSpPr>
          <p:cNvPr id="10243"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244" name="Picture 6" descr="C:\Users\shannon.moloney\AppData\Local\Temp\wza804\ch19\figure_19_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968375"/>
            <a:ext cx="5410200"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7630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0"/>
            <a:ext cx="9067800" cy="1371600"/>
          </a:xfrm>
        </p:spPr>
        <p:txBody>
          <a:bodyPr/>
          <a:lstStyle/>
          <a:p>
            <a:pPr eaLnBrk="1" hangingPunct="1"/>
            <a:r>
              <a:rPr lang="en-US" altLang="en-US">
                <a:latin typeface="Calibri" charset="0"/>
                <a:ea typeface="MS PGothic" charset="-128"/>
                <a:cs typeface="Calibri" charset="0"/>
              </a:rPr>
              <a:t>Electron-Transport Chain Complexes Contain a Series of Electron Carriers</a:t>
            </a:r>
          </a:p>
        </p:txBody>
      </p:sp>
      <p:sp>
        <p:nvSpPr>
          <p:cNvPr id="23555" name="Rectangle 3"/>
          <p:cNvSpPr>
            <a:spLocks noGrp="1" noChangeArrowheads="1"/>
          </p:cNvSpPr>
          <p:nvPr>
            <p:ph type="body" idx="1"/>
          </p:nvPr>
        </p:nvSpPr>
        <p:spPr>
          <a:xfrm>
            <a:off x="457200" y="1600200"/>
            <a:ext cx="8229600" cy="4953000"/>
          </a:xfrm>
        </p:spPr>
        <p:txBody>
          <a:bodyPr/>
          <a:lstStyle/>
          <a:p>
            <a:pPr eaLnBrk="1" hangingPunct="1">
              <a:lnSpc>
                <a:spcPct val="90000"/>
              </a:lnSpc>
              <a:spcBef>
                <a:spcPct val="0"/>
              </a:spcBef>
              <a:spcAft>
                <a:spcPts val="0"/>
              </a:spcAft>
              <a:defRPr/>
            </a:pPr>
            <a:r>
              <a:rPr lang="en-US" altLang="en-US" sz="2400" dirty="0" smtClean="0">
                <a:ea typeface="ＭＳ Ｐゴシック" panose="020B0600070205080204" pitchFamily="34" charset="-128"/>
              </a:rPr>
              <a:t>Each complex contains multiple redox centers consisting of:</a:t>
            </a:r>
          </a:p>
          <a:p>
            <a:pPr lvl="1" eaLnBrk="1" hangingPunct="1">
              <a:lnSpc>
                <a:spcPct val="90000"/>
              </a:lnSpc>
              <a:spcBef>
                <a:spcPct val="0"/>
              </a:spcBef>
              <a:defRPr/>
            </a:pPr>
            <a:r>
              <a:rPr lang="en-US" altLang="en-US" sz="2000" dirty="0" err="1">
                <a:ea typeface="ＭＳ Ｐゴシック" panose="020B0600070205080204" pitchFamily="34" charset="-128"/>
              </a:rPr>
              <a:t>f</a:t>
            </a:r>
            <a:r>
              <a:rPr lang="en-US" altLang="en-US" sz="2000" dirty="0" err="1" smtClean="0">
                <a:ea typeface="ＭＳ Ｐゴシック" panose="020B0600070205080204" pitchFamily="34" charset="-128"/>
              </a:rPr>
              <a:t>lavin</a:t>
            </a:r>
            <a:r>
              <a:rPr lang="en-US" altLang="en-US" sz="2000" dirty="0" smtClean="0">
                <a:ea typeface="ＭＳ Ｐゴシック" panose="020B0600070205080204" pitchFamily="34" charset="-128"/>
              </a:rPr>
              <a:t> </a:t>
            </a:r>
            <a:r>
              <a:rPr lang="en-US" altLang="en-US" sz="2000" dirty="0">
                <a:ea typeface="ＭＳ Ｐゴシック" panose="020B0600070205080204" pitchFamily="34" charset="-128"/>
              </a:rPr>
              <a:t>m</a:t>
            </a:r>
            <a:r>
              <a:rPr lang="en-US" altLang="en-US" sz="2000" dirty="0" smtClean="0">
                <a:ea typeface="ＭＳ Ｐゴシック" panose="020B0600070205080204" pitchFamily="34" charset="-128"/>
              </a:rPr>
              <a:t>ononucleotide (FMN) or </a:t>
            </a:r>
            <a:r>
              <a:rPr lang="en-US" altLang="en-US" sz="2000" dirty="0" err="1">
                <a:ea typeface="ＭＳ Ｐゴシック" panose="020B0600070205080204" pitchFamily="34" charset="-128"/>
              </a:rPr>
              <a:t>f</a:t>
            </a:r>
            <a:r>
              <a:rPr lang="en-US" altLang="en-US" sz="2000" dirty="0" err="1" smtClean="0">
                <a:ea typeface="ＭＳ Ｐゴシック" panose="020B0600070205080204" pitchFamily="34" charset="-128"/>
              </a:rPr>
              <a:t>lavin</a:t>
            </a:r>
            <a:r>
              <a:rPr lang="en-US" altLang="en-US" sz="2000" dirty="0" smtClean="0">
                <a:ea typeface="ＭＳ Ｐゴシック" panose="020B0600070205080204" pitchFamily="34" charset="-128"/>
              </a:rPr>
              <a:t> </a:t>
            </a:r>
            <a:r>
              <a:rPr lang="en-US" altLang="en-US" sz="2000" dirty="0">
                <a:ea typeface="ＭＳ Ｐゴシック" panose="020B0600070205080204" pitchFamily="34" charset="-128"/>
              </a:rPr>
              <a:t>a</a:t>
            </a:r>
            <a:r>
              <a:rPr lang="en-US" altLang="en-US" sz="2000" dirty="0" smtClean="0">
                <a:ea typeface="ＭＳ Ｐゴシック" panose="020B0600070205080204" pitchFamily="34" charset="-128"/>
              </a:rPr>
              <a:t>denine </a:t>
            </a:r>
            <a:r>
              <a:rPr lang="en-US" altLang="en-US" sz="2000" dirty="0">
                <a:ea typeface="ＭＳ Ｐゴシック" panose="020B0600070205080204" pitchFamily="34" charset="-128"/>
              </a:rPr>
              <a:t>d</a:t>
            </a:r>
            <a:r>
              <a:rPr lang="en-US" altLang="en-US" sz="2000" dirty="0" smtClean="0">
                <a:ea typeface="ＭＳ Ｐゴシック" panose="020B0600070205080204" pitchFamily="34" charset="-128"/>
              </a:rPr>
              <a:t>inucleotide (FAD)</a:t>
            </a:r>
          </a:p>
          <a:p>
            <a:pPr lvl="1" eaLnBrk="1" hangingPunct="1">
              <a:lnSpc>
                <a:spcPct val="90000"/>
              </a:lnSpc>
              <a:spcBef>
                <a:spcPct val="0"/>
              </a:spcBef>
              <a:spcAft>
                <a:spcPts val="0"/>
              </a:spcAft>
              <a:defRPr/>
            </a:pPr>
            <a:r>
              <a:rPr lang="en-US" altLang="en-US" sz="2000" dirty="0">
                <a:ea typeface="ＭＳ Ｐゴシック" panose="020B0600070205080204" pitchFamily="34" charset="-128"/>
              </a:rPr>
              <a:t>c</a:t>
            </a:r>
            <a:r>
              <a:rPr lang="en-US" altLang="en-US" sz="2000" dirty="0" smtClean="0">
                <a:ea typeface="ＭＳ Ｐゴシック" panose="020B0600070205080204" pitchFamily="34" charset="-128"/>
              </a:rPr>
              <a:t>ytochromes </a:t>
            </a:r>
            <a:r>
              <a:rPr lang="en-US" altLang="en-US" sz="2000" i="1" dirty="0" smtClean="0">
                <a:ea typeface="ＭＳ Ｐゴシック" panose="020B0600070205080204" pitchFamily="34" charset="-128"/>
              </a:rPr>
              <a:t>a</a:t>
            </a:r>
            <a:r>
              <a:rPr lang="en-US" altLang="en-US" sz="2000" dirty="0" smtClean="0">
                <a:ea typeface="ＭＳ Ｐゴシック" panose="020B0600070205080204" pitchFamily="34" charset="-128"/>
              </a:rPr>
              <a:t>, </a:t>
            </a:r>
            <a:r>
              <a:rPr lang="en-US" altLang="en-US" sz="2000" i="1" dirty="0" smtClean="0">
                <a:ea typeface="ＭＳ Ｐゴシック" panose="020B0600070205080204" pitchFamily="34" charset="-128"/>
              </a:rPr>
              <a:t>b</a:t>
            </a:r>
            <a:r>
              <a:rPr lang="en-US" altLang="en-US" sz="2000" dirty="0" smtClean="0">
                <a:ea typeface="ＭＳ Ｐゴシック" panose="020B0600070205080204" pitchFamily="34" charset="-128"/>
              </a:rPr>
              <a:t>, or </a:t>
            </a:r>
            <a:r>
              <a:rPr lang="en-US" altLang="en-US" sz="2000" i="1" dirty="0" smtClean="0">
                <a:ea typeface="ＭＳ Ｐゴシック" panose="020B0600070205080204" pitchFamily="34" charset="-128"/>
              </a:rPr>
              <a:t>c</a:t>
            </a:r>
          </a:p>
          <a:p>
            <a:pPr lvl="1" eaLnBrk="1" hangingPunct="1">
              <a:lnSpc>
                <a:spcPct val="90000"/>
              </a:lnSpc>
              <a:spcBef>
                <a:spcPct val="0"/>
              </a:spcBef>
              <a:spcAft>
                <a:spcPts val="0"/>
              </a:spcAft>
              <a:defRPr/>
            </a:pPr>
            <a:r>
              <a:rPr lang="en-US" altLang="en-US" sz="2000" dirty="0">
                <a:ea typeface="ＭＳ Ｐゴシック" panose="020B0600070205080204" pitchFamily="34" charset="-128"/>
              </a:rPr>
              <a:t>i</a:t>
            </a:r>
            <a:r>
              <a:rPr lang="en-US" altLang="en-US" sz="2000" dirty="0" smtClean="0">
                <a:ea typeface="ＭＳ Ｐゴシック" panose="020B0600070205080204" pitchFamily="34" charset="-128"/>
              </a:rPr>
              <a:t>ron-sulfur cluster</a:t>
            </a:r>
          </a:p>
          <a:p>
            <a:pPr eaLnBrk="1" hangingPunct="1">
              <a:lnSpc>
                <a:spcPct val="90000"/>
              </a:lnSpc>
              <a:spcBef>
                <a:spcPts val="1200"/>
              </a:spcBef>
              <a:spcAft>
                <a:spcPts val="1200"/>
              </a:spcAft>
              <a:defRPr/>
            </a:pPr>
            <a:r>
              <a:rPr lang="en-US" altLang="en-US" sz="2400" dirty="0" smtClean="0">
                <a:ea typeface="ＭＳ Ｐゴシック" panose="020B0600070205080204" pitchFamily="34" charset="-128"/>
              </a:rPr>
              <a:t>Order of transfer of electrons is dependent on reduction potential:</a:t>
            </a:r>
          </a:p>
          <a:p>
            <a:pPr marL="457200" lvl="1" indent="0" eaLnBrk="1" hangingPunct="1">
              <a:lnSpc>
                <a:spcPct val="90000"/>
              </a:lnSpc>
              <a:spcBef>
                <a:spcPct val="0"/>
              </a:spcBef>
              <a:spcAft>
                <a:spcPts val="1200"/>
              </a:spcAft>
              <a:buFontTx/>
              <a:buNone/>
              <a:defRPr/>
            </a:pPr>
            <a:endParaRPr lang="en-US" altLang="en-US" sz="2400" dirty="0" smtClean="0">
              <a:ea typeface="ＭＳ Ｐゴシック" panose="020B0600070205080204" pitchFamily="34" charset="-128"/>
            </a:endParaRPr>
          </a:p>
        </p:txBody>
      </p:sp>
      <p:sp>
        <p:nvSpPr>
          <p:cNvPr id="11268" name="Line 4"/>
          <p:cNvSpPr>
            <a:spLocks noChangeShapeType="1"/>
          </p:cNvSpPr>
          <p:nvPr/>
        </p:nvSpPr>
        <p:spPr bwMode="auto">
          <a:xfrm>
            <a:off x="4572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p:nvPicPr>
        <p:blipFill>
          <a:blip r:embed="rId2"/>
          <a:stretch>
            <a:fillRect/>
          </a:stretch>
        </p:blipFill>
        <p:spPr>
          <a:xfrm>
            <a:off x="2128702" y="3239588"/>
            <a:ext cx="5317127" cy="3632060"/>
          </a:xfrm>
          <a:prstGeom prst="rect">
            <a:avLst/>
          </a:prstGeom>
        </p:spPr>
      </p:pic>
    </p:spTree>
    <p:extLst>
      <p:ext uri="{BB962C8B-B14F-4D97-AF65-F5344CB8AC3E}">
        <p14:creationId xmlns:p14="http://schemas.microsoft.com/office/powerpoint/2010/main" val="1488388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65125" y="168275"/>
          <a:ext cx="8413750" cy="6522719"/>
        </p:xfrm>
        <a:graphic>
          <a:graphicData uri="http://schemas.openxmlformats.org/drawingml/2006/table">
            <a:tbl>
              <a:tblPr/>
              <a:tblGrid>
                <a:gridCol w="1608138"/>
                <a:gridCol w="5646737"/>
                <a:gridCol w="1158875"/>
              </a:tblGrid>
              <a:tr h="509588">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bg1"/>
                          </a:solidFill>
                          <a:effectLst/>
                          <a:latin typeface="Arial" charset="0"/>
                          <a:ea typeface="MS PGothic" charset="-128"/>
                        </a:rPr>
                        <a:t>TABLE 13-7a</a:t>
                      </a:r>
                    </a:p>
                  </a:txBody>
                  <a:tcPr horzOverflow="overflow">
                    <a:lnL w="12700" cap="flat" cmpd="sng" algn="ctr">
                      <a:solidFill>
                        <a:srgbClr val="606060"/>
                      </a:solidFill>
                      <a:prstDash val="solid"/>
                      <a:round/>
                      <a:headEnd type="none" w="med" len="med"/>
                      <a:tailEnd type="none" w="med" len="med"/>
                    </a:lnL>
                    <a:lnR>
                      <a:noFill/>
                    </a:lnR>
                    <a:lnT w="12700" cap="flat" cmpd="sng" algn="ctr">
                      <a:solidFill>
                        <a:srgbClr val="606060"/>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a:noFill/>
                    </a:lnTlToBr>
                    <a:lnBlToTr>
                      <a:noFill/>
                    </a:lnBlToTr>
                    <a:solidFill>
                      <a:srgbClr val="470F26"/>
                    </a:solidFill>
                  </a:tcPr>
                </a:tc>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bg1"/>
                          </a:solidFill>
                          <a:effectLst/>
                          <a:latin typeface="Arial" charset="0"/>
                          <a:ea typeface="MS PGothic" charset="-128"/>
                        </a:rPr>
                        <a:t>Standard Reduction Potentials of Some Biologically Important Half-Reactions</a:t>
                      </a:r>
                    </a:p>
                  </a:txBody>
                  <a:tcPr horzOverflow="overflow">
                    <a:lnL>
                      <a:noFill/>
                    </a:lnL>
                    <a:lnR w="12700" cap="flat" cmpd="sng" algn="ctr">
                      <a:solidFill>
                        <a:srgbClr val="606060"/>
                      </a:solid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a:noFill/>
                    </a:lnTlToBr>
                    <a:lnBlToTr>
                      <a:noFill/>
                    </a:lnBlToTr>
                    <a:solidFill>
                      <a:srgbClr val="667B81"/>
                    </a:solidFill>
                  </a:tcPr>
                </a:tc>
                <a:tc hMerge="1">
                  <a:txBody>
                    <a:bodyPr/>
                    <a:lstStyle/>
                    <a:p>
                      <a:endParaRPr lang="en-US"/>
                    </a:p>
                  </a:txBody>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Arial" charset="0"/>
                          <a:ea typeface="MS PGothic" charset="-128"/>
                        </a:rPr>
                        <a:t>Half-reaction</a:t>
                      </a:r>
                    </a:p>
                  </a:txBody>
                  <a:tcPr anchor="ctr" horzOverflow="overflow">
                    <a:lnL w="12700" cap="flat" cmpd="sng" algn="ctr">
                      <a:solidFill>
                        <a:srgbClr val="606060"/>
                      </a:solidFill>
                      <a:prstDash val="solid"/>
                      <a:round/>
                      <a:headEnd type="none" w="med" len="med"/>
                      <a:tailEnd type="none" w="med" len="med"/>
                    </a:lnL>
                    <a:lnR>
                      <a:noFill/>
                    </a:lnR>
                    <a:lnT w="12700" cap="flat" cmpd="sng" algn="ctr">
                      <a:solidFill>
                        <a:srgbClr val="60606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4E5E4"/>
                    </a:solid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1" i="1" u="none" strike="noStrike" cap="none" normalizeH="0" baseline="0">
                          <a:ln>
                            <a:noFill/>
                          </a:ln>
                          <a:solidFill>
                            <a:schemeClr val="tx1"/>
                          </a:solidFill>
                          <a:effectLst/>
                          <a:latin typeface="Arial" charset="0"/>
                          <a:ea typeface="MS PGothic" charset="-128"/>
                        </a:rPr>
                        <a:t>E</a:t>
                      </a:r>
                      <a:r>
                        <a:rPr kumimoji="0" lang="en-US" altLang="en-US" sz="1400" b="1" i="0" u="none" strike="noStrike" cap="none" normalizeH="0" baseline="0">
                          <a:ln>
                            <a:noFill/>
                          </a:ln>
                          <a:solidFill>
                            <a:schemeClr val="tx1"/>
                          </a:solidFill>
                          <a:effectLst/>
                          <a:latin typeface="Arial" charset="0"/>
                          <a:ea typeface="MS PGothic" charset="-128"/>
                        </a:rPr>
                        <a:t>'˚ (V)</a:t>
                      </a:r>
                    </a:p>
                  </a:txBody>
                  <a:tcPr anchor="ctr" horzOverflow="overflow">
                    <a:lnL>
                      <a:noFill/>
                    </a:lnL>
                    <a:lnR w="12700" cap="flat" cmpd="sng" algn="ctr">
                      <a:solidFill>
                        <a:srgbClr val="606060"/>
                      </a:solidFill>
                      <a:prstDash val="solid"/>
                      <a:round/>
                      <a:headEnd type="none" w="med" len="med"/>
                      <a:tailEnd type="none" w="med" len="med"/>
                    </a:lnR>
                    <a:lnT w="12700" cap="flat" cmpd="sng" algn="ctr">
                      <a:solidFill>
                        <a:srgbClr val="60606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4E5E4"/>
                    </a:solid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30000">
                          <a:ln>
                            <a:noFill/>
                          </a:ln>
                          <a:solidFill>
                            <a:srgbClr val="000000"/>
                          </a:solidFill>
                          <a:effectLst/>
                          <a:latin typeface="Arial" charset="0"/>
                          <a:ea typeface="MS PGothic" charset="-128"/>
                        </a:rPr>
                        <a:t>1</a:t>
                      </a:r>
                      <a:r>
                        <a:rPr kumimoji="0" lang="en-US" altLang="en-US" sz="1400" b="0" i="0" u="none" strike="noStrike" cap="none" normalizeH="0" baseline="0">
                          <a:ln>
                            <a:noFill/>
                          </a:ln>
                          <a:solidFill>
                            <a:srgbClr val="000000"/>
                          </a:solidFill>
                          <a:effectLst/>
                          <a:latin typeface="Arial" charset="0"/>
                          <a:ea typeface="MS PGothic" charset="-128"/>
                        </a:rPr>
                        <a:t>/</a:t>
                      </a:r>
                      <a:r>
                        <a:rPr kumimoji="0" lang="en-US" altLang="en-US" sz="1400" b="0" i="0" u="none" strike="noStrike" cap="none" normalizeH="0" baseline="-25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 O</a:t>
                      </a:r>
                      <a:r>
                        <a:rPr kumimoji="0" lang="en-US" altLang="en-US" sz="1400" b="0" i="0" u="none" strike="noStrike" cap="none" normalizeH="0" baseline="-25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 + 2H</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+ 2</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H</a:t>
                      </a:r>
                      <a:r>
                        <a:rPr kumimoji="0" lang="en-US" altLang="en-US" sz="1400" b="0" i="0" u="none" strike="noStrike" cap="none" normalizeH="0" baseline="-25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O</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0.816</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Fe</a:t>
                      </a:r>
                      <a:r>
                        <a:rPr kumimoji="0" lang="en-US" altLang="en-US" sz="1400" b="0" i="0" u="none" strike="noStrike" cap="none" normalizeH="0" baseline="30000">
                          <a:ln>
                            <a:noFill/>
                          </a:ln>
                          <a:solidFill>
                            <a:srgbClr val="000000"/>
                          </a:solidFill>
                          <a:effectLst/>
                          <a:latin typeface="Arial" charset="0"/>
                          <a:ea typeface="MS PGothic" charset="-128"/>
                        </a:rPr>
                        <a:t>3+</a:t>
                      </a:r>
                      <a:r>
                        <a:rPr kumimoji="0" lang="en-US" altLang="en-US" sz="1400" b="0" i="0" u="none" strike="noStrike" cap="none" normalizeH="0" baseline="0">
                          <a:ln>
                            <a:noFill/>
                          </a:ln>
                          <a:solidFill>
                            <a:srgbClr val="000000"/>
                          </a:solidFill>
                          <a:effectLst/>
                          <a:latin typeface="Arial" charset="0"/>
                          <a:ea typeface="MS PGothic" charset="-128"/>
                        </a:rPr>
                        <a:t> + </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2+</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0.771</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NO</a:t>
                      </a:r>
                      <a:r>
                        <a:rPr kumimoji="0" lang="en-US" altLang="en-US" sz="1400" b="0" i="0" u="none" strike="noStrike" cap="none" normalizeH="0" baseline="-25000">
                          <a:ln>
                            <a:noFill/>
                          </a:ln>
                          <a:solidFill>
                            <a:srgbClr val="000000"/>
                          </a:solidFill>
                          <a:effectLst/>
                          <a:latin typeface="Arial" charset="0"/>
                          <a:ea typeface="MS PGothic" charset="-128"/>
                        </a:rPr>
                        <a:t>3</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+ 2H</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+ 2</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NO</a:t>
                      </a:r>
                      <a:r>
                        <a:rPr kumimoji="0" lang="en-US" altLang="en-US" sz="1400" b="0" i="0" u="none" strike="noStrike" cap="none" normalizeH="0" baseline="-25000">
                          <a:ln>
                            <a:noFill/>
                          </a:ln>
                          <a:solidFill>
                            <a:srgbClr val="000000"/>
                          </a:solidFill>
                          <a:effectLst/>
                          <a:latin typeface="Arial" charset="0"/>
                          <a:ea typeface="MS PGothic" charset="-128"/>
                        </a:rPr>
                        <a:t>2</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 H</a:t>
                      </a:r>
                      <a:r>
                        <a:rPr kumimoji="0" lang="en-US" altLang="en-US" sz="1400" b="0" i="0" u="none" strike="noStrike" cap="none" normalizeH="0" baseline="-25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O</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0.421</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Cytochrome </a:t>
                      </a:r>
                      <a:r>
                        <a:rPr kumimoji="0" lang="en-US" altLang="en-US" sz="1400" b="0" i="1" u="none" strike="noStrike" cap="none" normalizeH="0" baseline="0">
                          <a:ln>
                            <a:noFill/>
                          </a:ln>
                          <a:solidFill>
                            <a:srgbClr val="000000"/>
                          </a:solidFill>
                          <a:effectLst/>
                          <a:latin typeface="Arial" charset="0"/>
                          <a:ea typeface="MS PGothic" charset="-128"/>
                        </a:rPr>
                        <a:t>f</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3+</a:t>
                      </a:r>
                      <a:r>
                        <a:rPr kumimoji="0" lang="en-US" altLang="en-US" sz="1400" b="0" i="0" u="none" strike="noStrike" cap="none" normalizeH="0" baseline="0">
                          <a:ln>
                            <a:noFill/>
                          </a:ln>
                          <a:solidFill>
                            <a:srgbClr val="000000"/>
                          </a:solidFill>
                          <a:effectLst/>
                          <a:latin typeface="Arial" charset="0"/>
                          <a:ea typeface="MS PGothic" charset="-128"/>
                        </a:rPr>
                        <a:t>) + </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cytochrome </a:t>
                      </a:r>
                      <a:r>
                        <a:rPr kumimoji="0" lang="en-US" altLang="en-US" sz="1400" b="0" i="1" u="none" strike="noStrike" cap="none" normalizeH="0" baseline="0">
                          <a:ln>
                            <a:noFill/>
                          </a:ln>
                          <a:solidFill>
                            <a:srgbClr val="000000"/>
                          </a:solidFill>
                          <a:effectLst/>
                          <a:latin typeface="Arial" charset="0"/>
                          <a:ea typeface="MS PGothic" charset="-128"/>
                        </a:rPr>
                        <a:t>f</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0.365</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Fe(CN)</a:t>
                      </a:r>
                      <a:r>
                        <a:rPr kumimoji="0" lang="en-US" altLang="en-US" sz="1400" b="0" i="0" u="none" strike="noStrike" cap="none" normalizeH="0" baseline="-25000">
                          <a:ln>
                            <a:noFill/>
                          </a:ln>
                          <a:solidFill>
                            <a:srgbClr val="000000"/>
                          </a:solidFill>
                          <a:effectLst/>
                          <a:latin typeface="Arial" charset="0"/>
                          <a:ea typeface="MS PGothic" charset="-128"/>
                        </a:rPr>
                        <a:t>6</a:t>
                      </a:r>
                      <a:r>
                        <a:rPr kumimoji="0" lang="en-US" altLang="en-US" sz="1400" b="0" i="0" u="none" strike="noStrike" cap="none" normalizeH="0" baseline="30000">
                          <a:ln>
                            <a:noFill/>
                          </a:ln>
                          <a:solidFill>
                            <a:srgbClr val="000000"/>
                          </a:solidFill>
                          <a:effectLst/>
                          <a:latin typeface="Arial" charset="0"/>
                          <a:ea typeface="MS PGothic" charset="-128"/>
                        </a:rPr>
                        <a:t>3–</a:t>
                      </a:r>
                      <a:r>
                        <a:rPr kumimoji="0" lang="en-US" altLang="en-US" sz="1400" b="0" i="0" u="none" strike="noStrike" cap="none" normalizeH="0" baseline="0">
                          <a:ln>
                            <a:noFill/>
                          </a:ln>
                          <a:solidFill>
                            <a:srgbClr val="000000"/>
                          </a:solidFill>
                          <a:effectLst/>
                          <a:latin typeface="Arial" charset="0"/>
                          <a:ea typeface="MS PGothic" charset="-128"/>
                        </a:rPr>
                        <a:t> (ferricyanide) + </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Fe(CN)</a:t>
                      </a:r>
                      <a:r>
                        <a:rPr kumimoji="0" lang="en-US" altLang="en-US" sz="1400" b="0" i="0" u="none" strike="noStrike" cap="none" normalizeH="0" baseline="-25000">
                          <a:ln>
                            <a:noFill/>
                          </a:ln>
                          <a:solidFill>
                            <a:srgbClr val="000000"/>
                          </a:solidFill>
                          <a:effectLst/>
                          <a:latin typeface="Arial" charset="0"/>
                          <a:ea typeface="MS PGothic" charset="-128"/>
                        </a:rPr>
                        <a:t>6</a:t>
                      </a:r>
                      <a:r>
                        <a:rPr kumimoji="0" lang="en-US" altLang="en-US" sz="1400" b="0" i="0" u="none" strike="noStrike" cap="none" normalizeH="0" baseline="30000">
                          <a:ln>
                            <a:noFill/>
                          </a:ln>
                          <a:solidFill>
                            <a:srgbClr val="000000"/>
                          </a:solidFill>
                          <a:effectLst/>
                          <a:latin typeface="Arial" charset="0"/>
                          <a:ea typeface="MS PGothic" charset="-128"/>
                        </a:rPr>
                        <a:t>4–</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0.36</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Cytochrome </a:t>
                      </a:r>
                      <a:r>
                        <a:rPr kumimoji="0" lang="en-US" altLang="en-US" sz="1400" b="0" i="1" u="none" strike="noStrike" cap="none" normalizeH="0" baseline="0">
                          <a:ln>
                            <a:noFill/>
                          </a:ln>
                          <a:solidFill>
                            <a:srgbClr val="000000"/>
                          </a:solidFill>
                          <a:effectLst/>
                          <a:latin typeface="Arial" charset="0"/>
                          <a:ea typeface="MS PGothic" charset="-128"/>
                        </a:rPr>
                        <a:t>a</a:t>
                      </a:r>
                      <a:r>
                        <a:rPr kumimoji="0" lang="en-US" altLang="en-US" sz="1400" b="0" i="0" u="none" strike="noStrike" cap="none" normalizeH="0" baseline="-25000">
                          <a:ln>
                            <a:noFill/>
                          </a:ln>
                          <a:solidFill>
                            <a:srgbClr val="000000"/>
                          </a:solidFill>
                          <a:effectLst/>
                          <a:latin typeface="Arial" charset="0"/>
                          <a:ea typeface="MS PGothic" charset="-128"/>
                        </a:rPr>
                        <a:t>3</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3+</a:t>
                      </a:r>
                      <a:r>
                        <a:rPr kumimoji="0" lang="en-US" altLang="en-US" sz="1400" b="0" i="0" u="none" strike="noStrike" cap="none" normalizeH="0" baseline="0">
                          <a:ln>
                            <a:noFill/>
                          </a:ln>
                          <a:solidFill>
                            <a:srgbClr val="000000"/>
                          </a:solidFill>
                          <a:effectLst/>
                          <a:latin typeface="Arial" charset="0"/>
                          <a:ea typeface="MS PGothic" charset="-128"/>
                        </a:rPr>
                        <a:t>) + </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cytochrome </a:t>
                      </a:r>
                      <a:r>
                        <a:rPr kumimoji="0" lang="en-US" altLang="en-US" sz="1400" b="0" i="1" u="none" strike="noStrike" cap="none" normalizeH="0" baseline="0">
                          <a:ln>
                            <a:noFill/>
                          </a:ln>
                          <a:solidFill>
                            <a:srgbClr val="000000"/>
                          </a:solidFill>
                          <a:effectLst/>
                          <a:latin typeface="Arial" charset="0"/>
                          <a:ea typeface="MS PGothic" charset="-128"/>
                        </a:rPr>
                        <a:t>a</a:t>
                      </a:r>
                      <a:r>
                        <a:rPr kumimoji="0" lang="en-US" altLang="en-US" sz="1400" b="0" i="0" u="none" strike="noStrike" cap="none" normalizeH="0" baseline="-25000">
                          <a:ln>
                            <a:noFill/>
                          </a:ln>
                          <a:solidFill>
                            <a:srgbClr val="000000"/>
                          </a:solidFill>
                          <a:effectLst/>
                          <a:latin typeface="Arial" charset="0"/>
                          <a:ea typeface="MS PGothic" charset="-128"/>
                        </a:rPr>
                        <a:t>3</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0.35</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O</a:t>
                      </a:r>
                      <a:r>
                        <a:rPr kumimoji="0" lang="en-US" altLang="en-US" sz="1400" b="0" i="0" u="none" strike="noStrike" cap="none" normalizeH="0" baseline="-25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 + 2H</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+ 2</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H</a:t>
                      </a:r>
                      <a:r>
                        <a:rPr kumimoji="0" lang="en-US" altLang="en-US" sz="1400" b="0" i="0" u="none" strike="noStrike" cap="none" normalizeH="0" baseline="-25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O</a:t>
                      </a:r>
                      <a:r>
                        <a:rPr kumimoji="0" lang="en-US" altLang="en-US" sz="1400" b="0" i="0" u="none" strike="noStrike" cap="none" normalizeH="0" baseline="-25000">
                          <a:ln>
                            <a:noFill/>
                          </a:ln>
                          <a:solidFill>
                            <a:srgbClr val="000000"/>
                          </a:solidFill>
                          <a:effectLst/>
                          <a:latin typeface="Arial" charset="0"/>
                          <a:ea typeface="MS PGothic" charset="-128"/>
                        </a:rPr>
                        <a:t>2</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0.295</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Cytochrome </a:t>
                      </a:r>
                      <a:r>
                        <a:rPr kumimoji="0" lang="en-US" altLang="en-US" sz="1400" b="0" i="1" u="none" strike="noStrike" cap="none" normalizeH="0" baseline="0">
                          <a:ln>
                            <a:noFill/>
                          </a:ln>
                          <a:solidFill>
                            <a:srgbClr val="000000"/>
                          </a:solidFill>
                          <a:effectLst/>
                          <a:latin typeface="Arial" charset="0"/>
                          <a:ea typeface="MS PGothic" charset="-128"/>
                        </a:rPr>
                        <a:t>a</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3+</a:t>
                      </a:r>
                      <a:r>
                        <a:rPr kumimoji="0" lang="en-US" altLang="en-US" sz="1400" b="0" i="0" u="none" strike="noStrike" cap="none" normalizeH="0" baseline="0">
                          <a:ln>
                            <a:noFill/>
                          </a:ln>
                          <a:solidFill>
                            <a:srgbClr val="000000"/>
                          </a:solidFill>
                          <a:effectLst/>
                          <a:latin typeface="Arial" charset="0"/>
                          <a:ea typeface="MS PGothic" charset="-128"/>
                        </a:rPr>
                        <a:t>) + </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cytochrome </a:t>
                      </a:r>
                      <a:r>
                        <a:rPr kumimoji="0" lang="en-US" altLang="en-US" sz="1400" b="0" i="1" u="none" strike="noStrike" cap="none" normalizeH="0" baseline="0">
                          <a:ln>
                            <a:noFill/>
                          </a:ln>
                          <a:solidFill>
                            <a:srgbClr val="000000"/>
                          </a:solidFill>
                          <a:effectLst/>
                          <a:latin typeface="Arial" charset="0"/>
                          <a:ea typeface="MS PGothic" charset="-128"/>
                        </a:rPr>
                        <a:t>a</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0.29</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Cytochrome </a:t>
                      </a:r>
                      <a:r>
                        <a:rPr kumimoji="0" lang="en-US" altLang="en-US" sz="1400" b="0" i="1" u="none" strike="noStrike" cap="none" normalizeH="0" baseline="0">
                          <a:ln>
                            <a:noFill/>
                          </a:ln>
                          <a:solidFill>
                            <a:srgbClr val="000000"/>
                          </a:solidFill>
                          <a:effectLst/>
                          <a:latin typeface="Arial" charset="0"/>
                          <a:ea typeface="MS PGothic" charset="-128"/>
                        </a:rPr>
                        <a:t>c</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3+</a:t>
                      </a:r>
                      <a:r>
                        <a:rPr kumimoji="0" lang="en-US" altLang="en-US" sz="1400" b="0" i="0" u="none" strike="noStrike" cap="none" normalizeH="0" baseline="0">
                          <a:ln>
                            <a:noFill/>
                          </a:ln>
                          <a:solidFill>
                            <a:srgbClr val="000000"/>
                          </a:solidFill>
                          <a:effectLst/>
                          <a:latin typeface="Arial" charset="0"/>
                          <a:ea typeface="MS PGothic" charset="-128"/>
                        </a:rPr>
                        <a:t>) + </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cytochrome </a:t>
                      </a:r>
                      <a:r>
                        <a:rPr kumimoji="0" lang="en-US" altLang="en-US" sz="1400" b="0" i="1" u="none" strike="noStrike" cap="none" normalizeH="0" baseline="0">
                          <a:ln>
                            <a:noFill/>
                          </a:ln>
                          <a:solidFill>
                            <a:srgbClr val="000000"/>
                          </a:solidFill>
                          <a:effectLst/>
                          <a:latin typeface="Arial" charset="0"/>
                          <a:ea typeface="MS PGothic" charset="-128"/>
                        </a:rPr>
                        <a:t>c</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0.254</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Cytochrome </a:t>
                      </a:r>
                      <a:r>
                        <a:rPr kumimoji="0" lang="en-US" altLang="en-US" sz="1400" b="0" i="1" u="none" strike="noStrike" cap="none" normalizeH="0" baseline="0">
                          <a:ln>
                            <a:noFill/>
                          </a:ln>
                          <a:solidFill>
                            <a:srgbClr val="000000"/>
                          </a:solidFill>
                          <a:effectLst/>
                          <a:latin typeface="Arial" charset="0"/>
                          <a:ea typeface="MS PGothic" charset="-128"/>
                        </a:rPr>
                        <a:t>c</a:t>
                      </a:r>
                      <a:r>
                        <a:rPr kumimoji="0" lang="en-US" altLang="en-US" sz="1400" b="0" i="0" u="none" strike="noStrike" cap="none" normalizeH="0" baseline="-25000">
                          <a:ln>
                            <a:noFill/>
                          </a:ln>
                          <a:solidFill>
                            <a:srgbClr val="000000"/>
                          </a:solidFill>
                          <a:effectLst/>
                          <a:latin typeface="Arial" charset="0"/>
                          <a:ea typeface="MS PGothic" charset="-128"/>
                        </a:rPr>
                        <a:t>1</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3+</a:t>
                      </a:r>
                      <a:r>
                        <a:rPr kumimoji="0" lang="en-US" altLang="en-US" sz="1400" b="0" i="0" u="none" strike="noStrike" cap="none" normalizeH="0" baseline="0">
                          <a:ln>
                            <a:noFill/>
                          </a:ln>
                          <a:solidFill>
                            <a:srgbClr val="000000"/>
                          </a:solidFill>
                          <a:effectLst/>
                          <a:latin typeface="Arial" charset="0"/>
                          <a:ea typeface="MS PGothic" charset="-128"/>
                        </a:rPr>
                        <a:t>) + </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cytochrome </a:t>
                      </a:r>
                      <a:r>
                        <a:rPr kumimoji="0" lang="en-US" altLang="en-US" sz="1400" b="0" i="1" u="none" strike="noStrike" cap="none" normalizeH="0" baseline="0">
                          <a:ln>
                            <a:noFill/>
                          </a:ln>
                          <a:solidFill>
                            <a:srgbClr val="000000"/>
                          </a:solidFill>
                          <a:effectLst/>
                          <a:latin typeface="Arial" charset="0"/>
                          <a:ea typeface="MS PGothic" charset="-128"/>
                        </a:rPr>
                        <a:t>c</a:t>
                      </a:r>
                      <a:r>
                        <a:rPr kumimoji="0" lang="en-US" altLang="en-US" sz="1400" b="0" i="0" u="none" strike="noStrike" cap="none" normalizeH="0" baseline="-25000">
                          <a:ln>
                            <a:noFill/>
                          </a:ln>
                          <a:solidFill>
                            <a:srgbClr val="000000"/>
                          </a:solidFill>
                          <a:effectLst/>
                          <a:latin typeface="Arial" charset="0"/>
                          <a:ea typeface="MS PGothic" charset="-128"/>
                        </a:rPr>
                        <a:t>1</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0.22</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Cytochrome </a:t>
                      </a:r>
                      <a:r>
                        <a:rPr kumimoji="0" lang="en-US" altLang="en-US" sz="1400" b="0" i="1" u="none" strike="noStrike" cap="none" normalizeH="0" baseline="0">
                          <a:ln>
                            <a:noFill/>
                          </a:ln>
                          <a:solidFill>
                            <a:srgbClr val="000000"/>
                          </a:solidFill>
                          <a:effectLst/>
                          <a:latin typeface="Arial" charset="0"/>
                          <a:ea typeface="MS PGothic" charset="-128"/>
                        </a:rPr>
                        <a:t>b</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3+</a:t>
                      </a:r>
                      <a:r>
                        <a:rPr kumimoji="0" lang="en-US" altLang="en-US" sz="1400" b="0" i="0" u="none" strike="noStrike" cap="none" normalizeH="0" baseline="0">
                          <a:ln>
                            <a:noFill/>
                          </a:ln>
                          <a:solidFill>
                            <a:srgbClr val="000000"/>
                          </a:solidFill>
                          <a:effectLst/>
                          <a:latin typeface="Arial" charset="0"/>
                          <a:ea typeface="MS PGothic" charset="-128"/>
                        </a:rPr>
                        <a:t>) + </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cytochrome </a:t>
                      </a:r>
                      <a:r>
                        <a:rPr kumimoji="0" lang="en-US" altLang="en-US" sz="1400" b="0" i="1" u="none" strike="noStrike" cap="none" normalizeH="0" baseline="0">
                          <a:ln>
                            <a:noFill/>
                          </a:ln>
                          <a:solidFill>
                            <a:srgbClr val="000000"/>
                          </a:solidFill>
                          <a:effectLst/>
                          <a:latin typeface="Arial" charset="0"/>
                          <a:ea typeface="MS PGothic" charset="-128"/>
                        </a:rPr>
                        <a:t>b</a:t>
                      </a:r>
                      <a:r>
                        <a:rPr kumimoji="0" lang="en-US" altLang="en-US" sz="1400" b="0" i="0" u="none" strike="noStrike" cap="none" normalizeH="0" baseline="0">
                          <a:ln>
                            <a:noFill/>
                          </a:ln>
                          <a:solidFill>
                            <a:srgbClr val="000000"/>
                          </a:solidFill>
                          <a:effectLst/>
                          <a:latin typeface="Arial" charset="0"/>
                          <a:ea typeface="MS PGothic" charset="-128"/>
                        </a:rPr>
                        <a:t> (Fe</a:t>
                      </a:r>
                      <a:r>
                        <a:rPr kumimoji="0" lang="en-US" altLang="en-US" sz="1400" b="0" i="0" u="none" strike="noStrike" cap="none" normalizeH="0" baseline="30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0.077</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Ubiquinone + 2H</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+ 2</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ubiquinol</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0.045</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Fumarate</a:t>
                      </a:r>
                      <a:r>
                        <a:rPr kumimoji="0" lang="en-US" altLang="en-US" sz="1400" b="0" i="0" u="none" strike="noStrike" cap="none" normalizeH="0" baseline="30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 + 2H</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+ 2</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succinate2–</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0.031</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2H</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+ 2</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H</a:t>
                      </a:r>
                      <a:r>
                        <a:rPr kumimoji="0" lang="en-US" altLang="en-US" sz="1400" b="0" i="0" u="none" strike="noStrike" cap="none" normalizeH="0" baseline="-25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 (at standard conditions, pH 0)</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0.000</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Crotonyl-CoA + 2H</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+ 2</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butyryl-CoA</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–0.015</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Oxaloacetate</a:t>
                      </a:r>
                      <a:r>
                        <a:rPr kumimoji="0" lang="en-US" altLang="en-US" sz="1400" b="0" i="0" u="none" strike="noStrike" cap="none" normalizeH="0" baseline="30000">
                          <a:ln>
                            <a:noFill/>
                          </a:ln>
                          <a:solidFill>
                            <a:srgbClr val="000000"/>
                          </a:solidFill>
                          <a:effectLst/>
                          <a:latin typeface="Arial" charset="0"/>
                          <a:ea typeface="MS PGothic" charset="-128"/>
                        </a:rPr>
                        <a:t>2–</a:t>
                      </a:r>
                      <a:r>
                        <a:rPr kumimoji="0" lang="en-US" altLang="en-US" sz="1400" b="0" i="0" u="none" strike="noStrike" cap="none" normalizeH="0" baseline="0">
                          <a:ln>
                            <a:noFill/>
                          </a:ln>
                          <a:solidFill>
                            <a:srgbClr val="000000"/>
                          </a:solidFill>
                          <a:effectLst/>
                          <a:latin typeface="Arial" charset="0"/>
                          <a:ea typeface="MS PGothic" charset="-128"/>
                        </a:rPr>
                        <a:t> + 2H</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+ 2</a:t>
                      </a:r>
                      <a:r>
                        <a:rPr kumimoji="0" lang="en-US" altLang="en-US" sz="1400" b="0" i="1" u="none" strike="noStrike" cap="none" normalizeH="0" baseline="0">
                          <a:ln>
                            <a:noFill/>
                          </a:ln>
                          <a:solidFill>
                            <a:srgbClr val="000000"/>
                          </a:solidFill>
                          <a:effectLst/>
                          <a:latin typeface="Arial" charset="0"/>
                          <a:ea typeface="MS PGothic" charset="-128"/>
                        </a:rPr>
                        <a:t>e</a:t>
                      </a:r>
                      <a:r>
                        <a:rPr kumimoji="0" lang="en-US" altLang="en-US" sz="1400" b="0" i="0" u="none" strike="noStrike" cap="none" normalizeH="0" baseline="30000">
                          <a:ln>
                            <a:noFill/>
                          </a:ln>
                          <a:solidFill>
                            <a:srgbClr val="000000"/>
                          </a:solidFill>
                          <a:effectLst/>
                          <a:latin typeface="Arial" charset="0"/>
                          <a:ea typeface="MS PGothic" charset="-128"/>
                        </a:rPr>
                        <a:t>–</a:t>
                      </a:r>
                      <a:r>
                        <a:rPr kumimoji="0" lang="en-US" altLang="en-US" sz="1400" b="0" i="0" u="none" strike="noStrike" cap="none" normalizeH="0" baseline="0">
                          <a:ln>
                            <a:noFill/>
                          </a:ln>
                          <a:solidFill>
                            <a:srgbClr val="000000"/>
                          </a:solidFill>
                          <a:effectLst/>
                          <a:latin typeface="Arial" charset="0"/>
                          <a:ea typeface="MS PGothic" charset="-128"/>
                        </a:rPr>
                        <a:t> </a:t>
                      </a:r>
                      <a:r>
                        <a:rPr kumimoji="0" lang="en-US" altLang="en-US" sz="1100" b="0" i="0" u="none" strike="noStrike" cap="none" normalizeH="0" baseline="0">
                          <a:ln>
                            <a:noFill/>
                          </a:ln>
                          <a:solidFill>
                            <a:srgbClr val="000000"/>
                          </a:solidFill>
                          <a:effectLst/>
                          <a:latin typeface="Arial" charset="0"/>
                          <a:ea typeface="MS PGothic" charset="-128"/>
                          <a:sym typeface="Wingdings" charset="2"/>
                        </a:rPr>
                        <a:t></a:t>
                      </a:r>
                      <a:r>
                        <a:rPr kumimoji="0" lang="en-US" altLang="en-US" sz="1400" b="0" i="0" u="none" strike="noStrike" cap="none" normalizeH="0" baseline="0">
                          <a:ln>
                            <a:noFill/>
                          </a:ln>
                          <a:solidFill>
                            <a:srgbClr val="000000"/>
                          </a:solidFill>
                          <a:effectLst/>
                          <a:latin typeface="Arial" charset="0"/>
                          <a:ea typeface="MS PGothic" charset="-128"/>
                        </a:rPr>
                        <a:t> malate</a:t>
                      </a:r>
                      <a:r>
                        <a:rPr kumimoji="0" lang="en-US" altLang="en-US" sz="1400" b="0" i="0" u="none" strike="noStrike" cap="none" normalizeH="0" baseline="30000">
                          <a:ln>
                            <a:noFill/>
                          </a:ln>
                          <a:solidFill>
                            <a:srgbClr val="000000"/>
                          </a:solidFill>
                          <a:effectLst/>
                          <a:latin typeface="Arial" charset="0"/>
                          <a:ea typeface="MS PGothic" charset="-128"/>
                        </a:rPr>
                        <a:t>2–</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MS PGothic" charset="-128"/>
                        </a:rPr>
                        <a:t>–0.166</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71513">
                <a:tc gridSpan="3">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charset="0"/>
                          <a:ea typeface="MS PGothic" charset="-128"/>
                        </a:rPr>
                        <a:t>Source: Data mostly from R. A. Loach, in </a:t>
                      </a:r>
                      <a:r>
                        <a:rPr kumimoji="0" lang="en-US" altLang="en-US" sz="1100" b="0" i="1" u="none" strike="noStrike" cap="none" normalizeH="0" baseline="0">
                          <a:ln>
                            <a:noFill/>
                          </a:ln>
                          <a:solidFill>
                            <a:srgbClr val="000000"/>
                          </a:solidFill>
                          <a:effectLst/>
                          <a:latin typeface="Arial" charset="0"/>
                          <a:ea typeface="MS PGothic" charset="-128"/>
                        </a:rPr>
                        <a:t>Handbook of Biochemistry and Molecular Biology</a:t>
                      </a:r>
                      <a:r>
                        <a:rPr kumimoji="0" lang="en-US" altLang="en-US" sz="1100" b="0" i="0" u="none" strike="noStrike" cap="none" normalizeH="0" baseline="0">
                          <a:ln>
                            <a:noFill/>
                          </a:ln>
                          <a:solidFill>
                            <a:srgbClr val="000000"/>
                          </a:solidFill>
                          <a:effectLst/>
                          <a:latin typeface="Arial" charset="0"/>
                          <a:ea typeface="MS PGothic" charset="-128"/>
                        </a:rPr>
                        <a:t>, 3rd edn (G. D. Fasman, ed.), </a:t>
                      </a:r>
                      <a:r>
                        <a:rPr kumimoji="0" lang="en-US" altLang="en-US" sz="1100" b="0" i="1" u="none" strike="noStrike" cap="none" normalizeH="0" baseline="0">
                          <a:ln>
                            <a:noFill/>
                          </a:ln>
                          <a:solidFill>
                            <a:srgbClr val="000000"/>
                          </a:solidFill>
                          <a:effectLst/>
                          <a:latin typeface="Arial" charset="0"/>
                          <a:ea typeface="MS PGothic" charset="-128"/>
                        </a:rPr>
                        <a:t>Physical and Chemical Data</a:t>
                      </a:r>
                      <a:r>
                        <a:rPr kumimoji="0" lang="en-US" altLang="en-US" sz="1100" b="0" i="0" u="none" strike="noStrike" cap="none" normalizeH="0" baseline="0">
                          <a:ln>
                            <a:noFill/>
                          </a:ln>
                          <a:solidFill>
                            <a:srgbClr val="000000"/>
                          </a:solidFill>
                          <a:effectLst/>
                          <a:latin typeface="Arial" charset="0"/>
                          <a:ea typeface="MS PGothic" charset="-128"/>
                        </a:rPr>
                        <a:t>, Vol. 1, p. 122, CRC Press, 1976.</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30000">
                          <a:ln>
                            <a:noFill/>
                          </a:ln>
                          <a:solidFill>
                            <a:srgbClr val="000000"/>
                          </a:solidFill>
                          <a:effectLst/>
                          <a:latin typeface="Arial" charset="0"/>
                          <a:ea typeface="MS PGothic" charset="-128"/>
                        </a:rPr>
                        <a:t>a</a:t>
                      </a:r>
                      <a:r>
                        <a:rPr kumimoji="0" lang="en-US" altLang="en-US" sz="1100" b="0" i="0" u="none" strike="noStrike" cap="none" normalizeH="0" baseline="0">
                          <a:ln>
                            <a:noFill/>
                          </a:ln>
                          <a:solidFill>
                            <a:srgbClr val="000000"/>
                          </a:solidFill>
                          <a:effectLst/>
                          <a:latin typeface="Arial" charset="0"/>
                          <a:ea typeface="MS PGothic" charset="-128"/>
                        </a:rPr>
                        <a:t>This is the value for free FAD; FAD bound to a specific flavoprotein (e.g., succinate dehydrogenase) has a different </a:t>
                      </a:r>
                      <a:r>
                        <a:rPr kumimoji="0" lang="en-US" altLang="en-US" sz="1100" b="0" i="1" u="none" strike="noStrike" cap="none" normalizeH="0" baseline="0">
                          <a:ln>
                            <a:noFill/>
                          </a:ln>
                          <a:solidFill>
                            <a:srgbClr val="000000"/>
                          </a:solidFill>
                          <a:effectLst/>
                          <a:latin typeface="Arial" charset="0"/>
                          <a:ea typeface="MS PGothic" charset="-128"/>
                        </a:rPr>
                        <a:t>E</a:t>
                      </a:r>
                      <a:r>
                        <a:rPr kumimoji="0" lang="en-US" altLang="en-US" sz="1100" b="0" i="0" u="none" strike="noStrike" cap="none" normalizeH="0" baseline="0">
                          <a:ln>
                            <a:noFill/>
                          </a:ln>
                          <a:solidFill>
                            <a:srgbClr val="000000"/>
                          </a:solidFill>
                          <a:effectLst/>
                          <a:latin typeface="Arial" charset="0"/>
                          <a:ea typeface="MS PGothic" charset="-128"/>
                        </a:rPr>
                        <a:t>'˚ that depends on its protein environment.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56936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0"/>
            <a:ext cx="9144000" cy="914400"/>
          </a:xfrm>
        </p:spPr>
        <p:txBody>
          <a:bodyPr/>
          <a:lstStyle/>
          <a:p>
            <a:r>
              <a:rPr lang="en-US" altLang="en-US">
                <a:latin typeface="Calibri" charset="0"/>
                <a:ea typeface="MS PGothic" charset="-128"/>
                <a:cs typeface="Calibri" charset="0"/>
              </a:rPr>
              <a:t>FMN and FAD: Electron Funnels</a:t>
            </a:r>
          </a:p>
        </p:txBody>
      </p:sp>
      <p:sp>
        <p:nvSpPr>
          <p:cNvPr id="12291" name="Content Placeholder 2"/>
          <p:cNvSpPr>
            <a:spLocks noGrp="1"/>
          </p:cNvSpPr>
          <p:nvPr>
            <p:ph idx="1"/>
          </p:nvPr>
        </p:nvSpPr>
        <p:spPr>
          <a:xfrm>
            <a:off x="304800" y="1143000"/>
            <a:ext cx="3962400" cy="4876800"/>
          </a:xfrm>
        </p:spPr>
        <p:txBody>
          <a:bodyPr/>
          <a:lstStyle/>
          <a:p>
            <a:r>
              <a:rPr lang="en-US" altLang="en-US" sz="2800">
                <a:latin typeface="Calibri" charset="0"/>
                <a:ea typeface="MS PGothic" charset="-128"/>
                <a:cs typeface="Calibri" charset="0"/>
              </a:rPr>
              <a:t>FMN and FAD can be covalently bound to proteins and act to funnel and distribute electrons.</a:t>
            </a:r>
          </a:p>
          <a:p>
            <a:pPr lvl="1"/>
            <a:r>
              <a:rPr lang="en-US" altLang="en-US" sz="2400">
                <a:latin typeface="Calibri" charset="0"/>
                <a:ea typeface="MS PGothic" charset="-128"/>
                <a:cs typeface="Calibri" charset="0"/>
              </a:rPr>
              <a:t>Accept two electrons from carrier that are unstable with single electrons</a:t>
            </a:r>
          </a:p>
          <a:p>
            <a:pPr lvl="1"/>
            <a:r>
              <a:rPr lang="en-US" altLang="en-US" sz="2400">
                <a:latin typeface="Calibri" charset="0"/>
                <a:ea typeface="MS PGothic" charset="-128"/>
                <a:cs typeface="Calibri" charset="0"/>
              </a:rPr>
              <a:t>Donate one electron at a time to acceptors that can only accept single electrons</a:t>
            </a:r>
          </a:p>
        </p:txBody>
      </p:sp>
      <p:sp>
        <p:nvSpPr>
          <p:cNvPr id="12292" name="Line 4"/>
          <p:cNvSpPr>
            <a:spLocks noChangeShapeType="1"/>
          </p:cNvSpPr>
          <p:nvPr/>
        </p:nvSpPr>
        <p:spPr bwMode="auto">
          <a:xfrm>
            <a:off x="533400" y="9144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452032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0"/>
            <a:ext cx="9067800" cy="685800"/>
          </a:xfrm>
        </p:spPr>
        <p:txBody>
          <a:bodyPr>
            <a:normAutofit fontScale="90000"/>
          </a:bodyPr>
          <a:lstStyle/>
          <a:p>
            <a:pPr eaLnBrk="1" hangingPunct="1"/>
            <a:r>
              <a:rPr lang="en-US" altLang="en-US">
                <a:latin typeface="Calibri" charset="0"/>
                <a:ea typeface="MS PGothic" charset="-128"/>
                <a:cs typeface="Calibri" charset="0"/>
              </a:rPr>
              <a:t>Cytochromes</a:t>
            </a:r>
          </a:p>
        </p:txBody>
      </p:sp>
      <p:sp>
        <p:nvSpPr>
          <p:cNvPr id="17411" name="Rectangle 3"/>
          <p:cNvSpPr>
            <a:spLocks noGrp="1" noChangeArrowheads="1"/>
          </p:cNvSpPr>
          <p:nvPr>
            <p:ph type="body" idx="1"/>
          </p:nvPr>
        </p:nvSpPr>
        <p:spPr>
          <a:xfrm>
            <a:off x="457200" y="838200"/>
            <a:ext cx="8229600" cy="1524000"/>
          </a:xfrm>
        </p:spPr>
        <p:txBody>
          <a:bodyPr/>
          <a:lstStyle/>
          <a:p>
            <a:pPr eaLnBrk="1" hangingPunct="1">
              <a:spcBef>
                <a:spcPct val="0"/>
              </a:spcBef>
              <a:defRPr/>
            </a:pPr>
            <a:r>
              <a:rPr lang="en-US" sz="2800" dirty="0" smtClean="0">
                <a:ea typeface="ＭＳ Ｐゴシック" charset="-128"/>
              </a:rPr>
              <a:t>One-electron carriers</a:t>
            </a:r>
          </a:p>
          <a:p>
            <a:pPr eaLnBrk="1" hangingPunct="1">
              <a:spcBef>
                <a:spcPct val="0"/>
              </a:spcBef>
              <a:defRPr/>
            </a:pPr>
            <a:r>
              <a:rPr lang="en-US" sz="2800" dirty="0" smtClean="0">
                <a:ea typeface="ＭＳ Ｐゴシック" charset="-128"/>
              </a:rPr>
              <a:t>Iron coordinating </a:t>
            </a:r>
            <a:r>
              <a:rPr lang="en-US" sz="2800" dirty="0" err="1" smtClean="0">
                <a:ea typeface="ＭＳ Ｐゴシック" charset="-128"/>
              </a:rPr>
              <a:t>porphoryin</a:t>
            </a:r>
            <a:r>
              <a:rPr lang="en-US" sz="2800" dirty="0" smtClean="0">
                <a:ea typeface="ＭＳ Ｐゴシック" charset="-128"/>
              </a:rPr>
              <a:t> ring derivatives</a:t>
            </a:r>
            <a:endParaRPr lang="en-US" sz="2400" dirty="0" smtClean="0">
              <a:ea typeface="ＭＳ Ｐゴシック" charset="-128"/>
            </a:endParaRPr>
          </a:p>
          <a:p>
            <a:pPr eaLnBrk="1" hangingPunct="1">
              <a:spcBef>
                <a:spcPct val="0"/>
              </a:spcBef>
              <a:defRPr/>
            </a:pPr>
            <a:r>
              <a:rPr lang="en-US" sz="2800" i="1" dirty="0" smtClean="0">
                <a:ea typeface="ＭＳ Ｐゴシック" charset="-128"/>
              </a:rPr>
              <a:t>a</a:t>
            </a:r>
            <a:r>
              <a:rPr lang="en-US" sz="2800" dirty="0" smtClean="0">
                <a:ea typeface="ＭＳ Ｐゴシック" charset="-128"/>
              </a:rPr>
              <a:t>, </a:t>
            </a:r>
            <a:r>
              <a:rPr lang="en-US" sz="2800" i="1" dirty="0" smtClean="0">
                <a:ea typeface="ＭＳ Ｐゴシック" charset="-128"/>
              </a:rPr>
              <a:t>b</a:t>
            </a:r>
            <a:r>
              <a:rPr lang="en-US" sz="2800" dirty="0" smtClean="0">
                <a:ea typeface="ＭＳ Ｐゴシック" charset="-128"/>
              </a:rPr>
              <a:t>, or </a:t>
            </a:r>
            <a:r>
              <a:rPr lang="en-US" sz="2800" i="1" dirty="0" smtClean="0">
                <a:ea typeface="ＭＳ Ｐゴシック" charset="-128"/>
              </a:rPr>
              <a:t>c</a:t>
            </a:r>
            <a:r>
              <a:rPr lang="en-US" sz="2800" dirty="0" smtClean="0">
                <a:ea typeface="ＭＳ Ｐゴシック" charset="-128"/>
              </a:rPr>
              <a:t> differ by ring additions</a:t>
            </a:r>
          </a:p>
          <a:p>
            <a:pPr marL="0" indent="0" eaLnBrk="1" hangingPunct="1">
              <a:spcBef>
                <a:spcPct val="0"/>
              </a:spcBef>
              <a:buFontTx/>
              <a:buNone/>
              <a:defRPr/>
            </a:pPr>
            <a:endParaRPr lang="en-US" sz="2800" dirty="0" smtClean="0">
              <a:ea typeface="ＭＳ Ｐゴシック" charset="-128"/>
            </a:endParaRPr>
          </a:p>
        </p:txBody>
      </p:sp>
      <p:sp>
        <p:nvSpPr>
          <p:cNvPr id="13316"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3317" name="Picture 7" descr="C:\Users\shannon.moloney\AppData\Local\Temp\wz5b7a\ch19\figure_19_0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2335213"/>
            <a:ext cx="5478463"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8" descr="C:\Users\shannon.moloney\AppData\Local\Temp\wz649e\ch19\figure_19_04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233613"/>
            <a:ext cx="3505200"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766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067800" cy="685800"/>
          </a:xfrm>
        </p:spPr>
        <p:txBody>
          <a:bodyPr>
            <a:normAutofit fontScale="90000"/>
          </a:bodyPr>
          <a:lstStyle/>
          <a:p>
            <a:pPr eaLnBrk="1" hangingPunct="1"/>
            <a:r>
              <a:rPr lang="en-US" altLang="en-US">
                <a:latin typeface="Calibri" charset="0"/>
                <a:ea typeface="MS PGothic" charset="-128"/>
                <a:cs typeface="Calibri" charset="0"/>
              </a:rPr>
              <a:t>Iron-Sulfur Clusters</a:t>
            </a:r>
          </a:p>
        </p:txBody>
      </p:sp>
      <p:sp>
        <p:nvSpPr>
          <p:cNvPr id="18435" name="Rectangle 3"/>
          <p:cNvSpPr>
            <a:spLocks noGrp="1" noChangeArrowheads="1"/>
          </p:cNvSpPr>
          <p:nvPr>
            <p:ph type="body" idx="1"/>
          </p:nvPr>
        </p:nvSpPr>
        <p:spPr>
          <a:xfrm>
            <a:off x="457200" y="838200"/>
            <a:ext cx="8229600" cy="1524000"/>
          </a:xfrm>
        </p:spPr>
        <p:txBody>
          <a:bodyPr/>
          <a:lstStyle/>
          <a:p>
            <a:pPr eaLnBrk="1" hangingPunct="1">
              <a:spcBef>
                <a:spcPct val="0"/>
              </a:spcBef>
              <a:defRPr/>
            </a:pPr>
            <a:r>
              <a:rPr lang="en-US" sz="2800" dirty="0" smtClean="0">
                <a:ea typeface="ＭＳ Ｐゴシック" charset="-128"/>
              </a:rPr>
              <a:t>One-electron carriers</a:t>
            </a:r>
          </a:p>
          <a:p>
            <a:pPr eaLnBrk="1" hangingPunct="1">
              <a:spcBef>
                <a:spcPct val="0"/>
              </a:spcBef>
              <a:defRPr/>
            </a:pPr>
            <a:r>
              <a:rPr lang="en-US" sz="2800" dirty="0" smtClean="0">
                <a:ea typeface="ＭＳ Ｐゴシック" charset="-128"/>
              </a:rPr>
              <a:t>Coordinating by </a:t>
            </a:r>
            <a:r>
              <a:rPr lang="en-US" sz="2800" dirty="0" err="1" smtClean="0">
                <a:ea typeface="ＭＳ Ｐゴシック" charset="-128"/>
              </a:rPr>
              <a:t>cysteines</a:t>
            </a:r>
            <a:r>
              <a:rPr lang="en-US" sz="2800" dirty="0" smtClean="0">
                <a:ea typeface="ＭＳ Ｐゴシック" charset="-128"/>
              </a:rPr>
              <a:t> in the protein</a:t>
            </a:r>
          </a:p>
          <a:p>
            <a:pPr eaLnBrk="1" hangingPunct="1">
              <a:spcBef>
                <a:spcPct val="0"/>
              </a:spcBef>
              <a:defRPr/>
            </a:pPr>
            <a:r>
              <a:rPr lang="en-US" sz="2800" dirty="0" smtClean="0">
                <a:ea typeface="ＭＳ Ｐゴシック" charset="-128"/>
              </a:rPr>
              <a:t>Containing equal number of iron and sulfur atoms</a:t>
            </a:r>
          </a:p>
          <a:p>
            <a:pPr marL="0" indent="0" eaLnBrk="1" hangingPunct="1">
              <a:spcBef>
                <a:spcPct val="0"/>
              </a:spcBef>
              <a:buFontTx/>
              <a:buNone/>
              <a:defRPr/>
            </a:pPr>
            <a:endParaRPr lang="en-US" sz="2800" dirty="0" smtClean="0">
              <a:ea typeface="ＭＳ Ｐゴシック" charset="-128"/>
            </a:endParaRPr>
          </a:p>
        </p:txBody>
      </p:sp>
      <p:sp>
        <p:nvSpPr>
          <p:cNvPr id="14340"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4341" name="Picture 6" descr="C:\Users\shannon.moloney\AppData\Local\Temp\wze9d4\ch19\figure_19_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905125"/>
            <a:ext cx="8534400"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747672" y="5800260"/>
            <a:ext cx="6519734" cy="646331"/>
          </a:xfrm>
          <a:prstGeom prst="rect">
            <a:avLst/>
          </a:prstGeom>
        </p:spPr>
        <p:txBody>
          <a:bodyPr wrap="none">
            <a:spAutoFit/>
          </a:bodyPr>
          <a:lstStyle/>
          <a:p>
            <a:r>
              <a:rPr lang="en-US" dirty="0" err="1"/>
              <a:t>Friedreich's</a:t>
            </a:r>
            <a:r>
              <a:rPr lang="en-US" dirty="0"/>
              <a:t> </a:t>
            </a:r>
            <a:r>
              <a:rPr lang="en-US" dirty="0" smtClean="0"/>
              <a:t>ataxia</a:t>
            </a:r>
          </a:p>
          <a:p>
            <a:r>
              <a:rPr lang="en-US" dirty="0"/>
              <a:t>	</a:t>
            </a:r>
            <a:r>
              <a:rPr lang="en-US" dirty="0" err="1" smtClean="0"/>
              <a:t>Frataxin</a:t>
            </a:r>
            <a:r>
              <a:rPr lang="en-US" dirty="0" smtClean="0"/>
              <a:t> protein helps build iron-sulfur centers in neurons </a:t>
            </a:r>
            <a:endParaRPr lang="en-US" dirty="0"/>
          </a:p>
        </p:txBody>
      </p:sp>
    </p:spTree>
    <p:extLst>
      <p:ext uri="{BB962C8B-B14F-4D97-AF65-F5344CB8AC3E}">
        <p14:creationId xmlns:p14="http://schemas.microsoft.com/office/powerpoint/2010/main" val="1305615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0"/>
            <a:ext cx="9144000" cy="685800"/>
          </a:xfrm>
        </p:spPr>
        <p:txBody>
          <a:bodyPr>
            <a:normAutofit fontScale="90000"/>
          </a:bodyPr>
          <a:lstStyle/>
          <a:p>
            <a:pPr eaLnBrk="1" hangingPunct="1"/>
            <a:r>
              <a:rPr lang="en-US" altLang="en-US">
                <a:latin typeface="Calibri" charset="0"/>
                <a:ea typeface="MS PGothic" charset="-128"/>
                <a:cs typeface="Calibri" charset="0"/>
              </a:rPr>
              <a:t>Coenzyme Q or Ubiquinone</a:t>
            </a:r>
          </a:p>
        </p:txBody>
      </p:sp>
      <p:sp>
        <p:nvSpPr>
          <p:cNvPr id="15363" name="Rectangle 3"/>
          <p:cNvSpPr>
            <a:spLocks noGrp="1" noChangeArrowheads="1"/>
          </p:cNvSpPr>
          <p:nvPr>
            <p:ph type="body" idx="1"/>
          </p:nvPr>
        </p:nvSpPr>
        <p:spPr>
          <a:xfrm>
            <a:off x="304800" y="1066800"/>
            <a:ext cx="8534400" cy="5562600"/>
          </a:xfrm>
        </p:spPr>
        <p:txBody>
          <a:bodyPr/>
          <a:lstStyle/>
          <a:p>
            <a:pPr eaLnBrk="1" hangingPunct="1">
              <a:buClr>
                <a:schemeClr val="tx1"/>
              </a:buClr>
            </a:pPr>
            <a:r>
              <a:rPr lang="en-US" altLang="en-US" sz="2800">
                <a:solidFill>
                  <a:srgbClr val="0000FF"/>
                </a:solidFill>
                <a:latin typeface="Calibri" charset="0"/>
                <a:ea typeface="MS PGothic" charset="-128"/>
                <a:cs typeface="Calibri" charset="0"/>
              </a:rPr>
              <a:t>Ubiquinone</a:t>
            </a:r>
            <a:r>
              <a:rPr lang="en-US" altLang="en-US" sz="2800">
                <a:latin typeface="Calibri" charset="0"/>
                <a:ea typeface="MS PGothic" charset="-128"/>
                <a:cs typeface="Calibri" charset="0"/>
              </a:rPr>
              <a:t> is a lipid-soluble conjugated dicarbonyl compound that </a:t>
            </a:r>
            <a:r>
              <a:rPr lang="en-US" altLang="en-US" sz="2800">
                <a:solidFill>
                  <a:srgbClr val="0000FF"/>
                </a:solidFill>
                <a:latin typeface="Calibri" charset="0"/>
                <a:ea typeface="MS PGothic" charset="-128"/>
                <a:cs typeface="Calibri" charset="0"/>
              </a:rPr>
              <a:t>readily accepts electrons</a:t>
            </a:r>
            <a:r>
              <a:rPr lang="en-US" altLang="en-US" sz="2800">
                <a:solidFill>
                  <a:srgbClr val="000000"/>
                </a:solidFill>
                <a:latin typeface="Calibri" charset="0"/>
                <a:ea typeface="MS PGothic" charset="-128"/>
                <a:cs typeface="Calibri" charset="0"/>
              </a:rPr>
              <a:t>.</a:t>
            </a:r>
            <a:endParaRPr lang="en-US" altLang="en-US" sz="2800">
              <a:latin typeface="Calibri" charset="0"/>
              <a:ea typeface="MS PGothic" charset="-128"/>
              <a:cs typeface="Calibri" charset="0"/>
            </a:endParaRPr>
          </a:p>
          <a:p>
            <a:pPr eaLnBrk="1" hangingPunct="1"/>
            <a:r>
              <a:rPr lang="en-US" altLang="en-US" sz="2800">
                <a:latin typeface="Calibri" charset="0"/>
                <a:ea typeface="MS PGothic" charset="-128"/>
                <a:cs typeface="Calibri" charset="0"/>
              </a:rPr>
              <a:t>Upon accepting two electrons, it picks up two protons to give an alcohol, ubiquinol.</a:t>
            </a:r>
          </a:p>
          <a:p>
            <a:pPr eaLnBrk="1" hangingPunct="1"/>
            <a:r>
              <a:rPr lang="en-US" altLang="en-US" sz="2800">
                <a:latin typeface="Calibri" charset="0"/>
                <a:ea typeface="MS PGothic" charset="-128"/>
                <a:cs typeface="Calibri" charset="0"/>
              </a:rPr>
              <a:t>Ubiquinol can freely diffuse in the membrane, </a:t>
            </a:r>
            <a:r>
              <a:rPr lang="en-US" altLang="en-US" sz="2800">
                <a:solidFill>
                  <a:srgbClr val="0000FF"/>
                </a:solidFill>
                <a:latin typeface="Calibri" charset="0"/>
                <a:ea typeface="MS PGothic" charset="-128"/>
                <a:cs typeface="Calibri" charset="0"/>
              </a:rPr>
              <a:t>carrying electrons</a:t>
            </a:r>
            <a:r>
              <a:rPr lang="en-US" altLang="en-US" sz="2800">
                <a:latin typeface="Calibri" charset="0"/>
                <a:ea typeface="MS PGothic" charset="-128"/>
                <a:cs typeface="Calibri" charset="0"/>
              </a:rPr>
              <a:t> with protons from one side of the membrane to another side.</a:t>
            </a:r>
          </a:p>
          <a:p>
            <a:pPr eaLnBrk="1" hangingPunct="1"/>
            <a:r>
              <a:rPr lang="en-US" altLang="en-US" sz="2800">
                <a:latin typeface="Calibri" charset="0"/>
                <a:ea typeface="MS PGothic" charset="-128"/>
                <a:cs typeface="Calibri" charset="0"/>
              </a:rPr>
              <a:t>Coenzyme Q is a mobile electron carrier transporting electrons from Complexes I and II to Complex III.</a:t>
            </a:r>
          </a:p>
        </p:txBody>
      </p:sp>
      <p:sp>
        <p:nvSpPr>
          <p:cNvPr id="15364"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4130984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Coenzyme Q or Ubiquinone</a:t>
            </a:r>
          </a:p>
        </p:txBody>
      </p:sp>
      <p:sp>
        <p:nvSpPr>
          <p:cNvPr id="16387"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6388" name="Picture 5" descr="C:\Users\shannon.moloney\AppData\Local\Temp\wz16bd\ch19\figure_19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919163"/>
            <a:ext cx="5900738"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44675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28600" y="2046288"/>
          <a:ext cx="8686800" cy="2766378"/>
        </p:xfrm>
        <a:graphic>
          <a:graphicData uri="http://schemas.openxmlformats.org/drawingml/2006/table">
            <a:tbl>
              <a:tblPr/>
              <a:tblGrid>
                <a:gridCol w="1368425"/>
                <a:gridCol w="2343150"/>
                <a:gridCol w="1193800"/>
                <a:gridCol w="1941513"/>
                <a:gridCol w="1839912"/>
              </a:tblGrid>
              <a:tr h="388938">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bg1"/>
                          </a:solidFill>
                          <a:effectLst/>
                          <a:latin typeface="Arial" charset="0"/>
                          <a:ea typeface="MS PGothic" charset="-128"/>
                        </a:rPr>
                        <a:t>TABLE 19-3</a:t>
                      </a:r>
                    </a:p>
                  </a:txBody>
                  <a:tcPr anchor="ctr" horzOverflow="overflow">
                    <a:lnL w="12700" cap="flat" cmpd="sng" algn="ctr">
                      <a:solidFill>
                        <a:srgbClr val="606060"/>
                      </a:solidFill>
                      <a:prstDash val="solid"/>
                      <a:round/>
                      <a:headEnd type="none" w="med" len="med"/>
                      <a:tailEnd type="none" w="med" len="med"/>
                    </a:lnL>
                    <a:lnR>
                      <a:noFill/>
                    </a:lnR>
                    <a:lnT w="12700" cap="flat" cmpd="sng" algn="ctr">
                      <a:solidFill>
                        <a:srgbClr val="606060"/>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a:noFill/>
                    </a:lnTlToBr>
                    <a:lnBlToTr>
                      <a:noFill/>
                    </a:lnBlToTr>
                    <a:solidFill>
                      <a:srgbClr val="470F26"/>
                    </a:solidFill>
                  </a:tcPr>
                </a:tc>
                <a:tc gridSpan="4">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bg1"/>
                          </a:solidFill>
                          <a:effectLst/>
                          <a:latin typeface="Arial" charset="0"/>
                          <a:ea typeface="MS PGothic" charset="-128"/>
                        </a:rPr>
                        <a:t>The Protein Components of the Mitochondrial Respiratory Chain</a:t>
                      </a:r>
                    </a:p>
                  </a:txBody>
                  <a:tcPr anchor="ctr" horzOverflow="overflow">
                    <a:lnL>
                      <a:noFill/>
                    </a:lnL>
                    <a:lnR w="12700" cap="flat" cmpd="sng" algn="ctr">
                      <a:solidFill>
                        <a:srgbClr val="606060"/>
                      </a:solid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a:noFill/>
                    </a:lnTlToBr>
                    <a:lnBlToTr>
                      <a:noFill/>
                    </a:lnBlToTr>
                    <a:solidFill>
                      <a:srgbClr val="667B8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809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000000"/>
                          </a:solidFill>
                          <a:effectLst/>
                          <a:latin typeface="Arial" charset="0"/>
                          <a:ea typeface="MS PGothic" charset="-128"/>
                        </a:rPr>
                        <a:t>Enzyme complex/protein</a:t>
                      </a:r>
                    </a:p>
                  </a:txBody>
                  <a:tcPr anchor="ctr" horzOverflow="overflow">
                    <a:lnL w="12700" cap="flat" cmpd="sng" algn="ctr">
                      <a:solidFill>
                        <a:srgbClr val="606060"/>
                      </a:solidFill>
                      <a:prstDash val="solid"/>
                      <a:round/>
                      <a:headEnd type="none" w="med" len="med"/>
                      <a:tailEnd type="none" w="med" len="med"/>
                    </a:lnL>
                    <a:lnR>
                      <a:noFill/>
                    </a:lnR>
                    <a:lnT w="12700" cap="flat" cmpd="sng" algn="ctr">
                      <a:solidFill>
                        <a:srgbClr val="60606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4E5E4"/>
                    </a:solid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000000"/>
                          </a:solidFill>
                          <a:effectLst/>
                          <a:latin typeface="Arial" charset="0"/>
                          <a:ea typeface="MS PGothic" charset="-128"/>
                        </a:rPr>
                        <a:t> Mass (kDa)</a:t>
                      </a:r>
                    </a:p>
                  </a:txBody>
                  <a:tcPr anchor="ctr" horzOverflow="overflow">
                    <a:lnL>
                      <a:noFill/>
                    </a:lnL>
                    <a:lnR>
                      <a:noFill/>
                    </a:lnR>
                    <a:lnT w="12700" cap="flat" cmpd="sng" algn="ctr">
                      <a:solidFill>
                        <a:srgbClr val="60606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4E5E4"/>
                    </a:solid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000000"/>
                          </a:solidFill>
                          <a:effectLst/>
                          <a:latin typeface="Arial" charset="0"/>
                          <a:ea typeface="MS PGothic" charset="-128"/>
                        </a:rPr>
                        <a:t> Number of subunits</a:t>
                      </a:r>
                      <a:r>
                        <a:rPr kumimoji="0" lang="en-US" altLang="en-US" sz="1300" b="1" i="0" u="none" strike="noStrike" cap="none" normalizeH="0" baseline="30000">
                          <a:ln>
                            <a:noFill/>
                          </a:ln>
                          <a:solidFill>
                            <a:srgbClr val="000000"/>
                          </a:solidFill>
                          <a:effectLst/>
                          <a:latin typeface="Arial" charset="0"/>
                          <a:ea typeface="MS PGothic" charset="-128"/>
                        </a:rPr>
                        <a:t>a</a:t>
                      </a:r>
                    </a:p>
                  </a:txBody>
                  <a:tcPr anchor="ctr" horzOverflow="overflow">
                    <a:lnL>
                      <a:noFill/>
                    </a:lnL>
                    <a:lnR>
                      <a:noFill/>
                    </a:lnR>
                    <a:lnT w="12700" cap="flat" cmpd="sng" algn="ctr">
                      <a:solidFill>
                        <a:srgbClr val="60606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4E5E4"/>
                    </a:solid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a:ln>
                            <a:noFill/>
                          </a:ln>
                          <a:solidFill>
                            <a:schemeClr val="tx1"/>
                          </a:solidFill>
                          <a:effectLst/>
                          <a:latin typeface="Arial" charset="0"/>
                          <a:ea typeface="MS PGothic" charset="-128"/>
                        </a:rPr>
                        <a:t>Prosthetic group(s)</a:t>
                      </a:r>
                      <a:endParaRPr kumimoji="0" lang="en-US" altLang="en-US" sz="1300" b="1" i="0" u="none" strike="noStrike" cap="none" normalizeH="0" baseline="30000">
                        <a:ln>
                          <a:noFill/>
                        </a:ln>
                        <a:solidFill>
                          <a:schemeClr val="tx1"/>
                        </a:solidFill>
                        <a:effectLst/>
                        <a:latin typeface="Arial" charset="0"/>
                        <a:ea typeface="MS PGothic" charset="-128"/>
                      </a:endParaRPr>
                    </a:p>
                  </a:txBody>
                  <a:tcPr anchor="ctr" horzOverflow="overflow">
                    <a:lnL>
                      <a:noFill/>
                    </a:lnL>
                    <a:lnR w="12700" cap="flat" cmpd="sng" algn="ctr">
                      <a:solidFill>
                        <a:srgbClr val="606060"/>
                      </a:solid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4E5E4"/>
                    </a:solidFill>
                  </a:tcPr>
                </a:tc>
              </a:tr>
              <a:tr h="276225">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I NADH dehydrogenase</a:t>
                      </a:r>
                    </a:p>
                  </a:txBody>
                  <a:tcPr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850</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45 (14)</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FMN, Fe-S</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6225">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II Succinate dehydrogenase</a:t>
                      </a:r>
                    </a:p>
                  </a:txBody>
                  <a:tcPr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140</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4</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FAD, Fe-S</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6225">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III Ubiquinone: cytochrome </a:t>
                      </a:r>
                      <a:r>
                        <a:rPr kumimoji="0" lang="en-US" altLang="en-US" sz="1300" b="0" i="1" u="none" strike="noStrike" cap="none" normalizeH="0" baseline="0">
                          <a:ln>
                            <a:noFill/>
                          </a:ln>
                          <a:solidFill>
                            <a:srgbClr val="000000"/>
                          </a:solidFill>
                          <a:effectLst/>
                          <a:latin typeface="Arial" charset="0"/>
                          <a:ea typeface="MS PGothic" charset="-128"/>
                        </a:rPr>
                        <a:t>c</a:t>
                      </a:r>
                      <a:r>
                        <a:rPr kumimoji="0" lang="en-US" altLang="en-US" sz="1300" b="0" i="0" u="none" strike="noStrike" cap="none" normalizeH="0" baseline="0">
                          <a:ln>
                            <a:noFill/>
                          </a:ln>
                          <a:solidFill>
                            <a:srgbClr val="000000"/>
                          </a:solidFill>
                          <a:effectLst/>
                          <a:latin typeface="Arial" charset="0"/>
                          <a:ea typeface="MS PGothic" charset="-128"/>
                        </a:rPr>
                        <a:t> oxidoreductase</a:t>
                      </a:r>
                      <a:r>
                        <a:rPr kumimoji="0" lang="en-US" altLang="en-US" sz="1300" b="0" i="0" u="none" strike="noStrike" cap="none" normalizeH="0" baseline="30000">
                          <a:ln>
                            <a:noFill/>
                          </a:ln>
                          <a:solidFill>
                            <a:srgbClr val="000000"/>
                          </a:solidFill>
                          <a:effectLst/>
                          <a:latin typeface="Arial" charset="0"/>
                          <a:ea typeface="MS PGothic" charset="-128"/>
                        </a:rPr>
                        <a:t>b</a:t>
                      </a:r>
                    </a:p>
                  </a:txBody>
                  <a:tcPr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250</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11</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Hemes, Fe-S</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6225">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      Cytochrome </a:t>
                      </a:r>
                      <a:r>
                        <a:rPr kumimoji="0" lang="en-US" altLang="en-US" sz="1300" b="0" i="1" u="none" strike="noStrike" cap="none" normalizeH="0" baseline="0">
                          <a:ln>
                            <a:noFill/>
                          </a:ln>
                          <a:solidFill>
                            <a:srgbClr val="000000"/>
                          </a:solidFill>
                          <a:effectLst/>
                          <a:latin typeface="Arial" charset="0"/>
                          <a:ea typeface="MS PGothic" charset="-128"/>
                        </a:rPr>
                        <a:t>c</a:t>
                      </a:r>
                      <a:r>
                        <a:rPr kumimoji="0" lang="en-US" altLang="en-US" sz="1300" b="0" i="0" u="none" strike="noStrike" cap="none" normalizeH="0" baseline="30000">
                          <a:ln>
                            <a:noFill/>
                          </a:ln>
                          <a:solidFill>
                            <a:srgbClr val="000000"/>
                          </a:solidFill>
                          <a:effectLst/>
                          <a:latin typeface="Arial" charset="0"/>
                          <a:ea typeface="MS PGothic" charset="-128"/>
                        </a:rPr>
                        <a:t>c</a:t>
                      </a:r>
                    </a:p>
                  </a:txBody>
                  <a:tcPr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13</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1</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Heme</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6225">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IV Cytochrome oxidase</a:t>
                      </a:r>
                      <a:r>
                        <a:rPr kumimoji="0" lang="en-US" altLang="en-US" sz="1300" b="0" i="0" u="none" strike="noStrike" cap="none" normalizeH="0" baseline="30000">
                          <a:ln>
                            <a:noFill/>
                          </a:ln>
                          <a:solidFill>
                            <a:srgbClr val="000000"/>
                          </a:solidFill>
                          <a:effectLst/>
                          <a:latin typeface="Arial" charset="0"/>
                          <a:ea typeface="MS PGothic" charset="-128"/>
                        </a:rPr>
                        <a:t>b</a:t>
                      </a:r>
                    </a:p>
                  </a:txBody>
                  <a:tcPr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204</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13 (3–4)</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charset="0"/>
                          <a:ea typeface="MS PGothic" charset="-128"/>
                        </a:rPr>
                        <a:t>Hemes; Cu</a:t>
                      </a:r>
                      <a:r>
                        <a:rPr kumimoji="0" lang="en-US" altLang="en-US" sz="1300" b="0" i="0" u="none" strike="noStrike" cap="none" normalizeH="0" baseline="-25000">
                          <a:ln>
                            <a:noFill/>
                          </a:ln>
                          <a:solidFill>
                            <a:srgbClr val="000000"/>
                          </a:solidFill>
                          <a:effectLst/>
                          <a:latin typeface="Arial" charset="0"/>
                          <a:ea typeface="MS PGothic" charset="-128"/>
                        </a:rPr>
                        <a:t>A</a:t>
                      </a:r>
                      <a:r>
                        <a:rPr kumimoji="0" lang="en-US" altLang="en-US" sz="1300" b="0" i="0" u="none" strike="noStrike" cap="none" normalizeH="0" baseline="0">
                          <a:ln>
                            <a:noFill/>
                          </a:ln>
                          <a:solidFill>
                            <a:srgbClr val="000000"/>
                          </a:solidFill>
                          <a:effectLst/>
                          <a:latin typeface="Arial" charset="0"/>
                          <a:ea typeface="MS PGothic" charset="-128"/>
                        </a:rPr>
                        <a:t>, Cu</a:t>
                      </a:r>
                      <a:r>
                        <a:rPr kumimoji="0" lang="en-US" altLang="en-US" sz="1300" b="0" i="0" u="none" strike="noStrike" cap="none" normalizeH="0" baseline="-25000">
                          <a:ln>
                            <a:noFill/>
                          </a:ln>
                          <a:solidFill>
                            <a:srgbClr val="000000"/>
                          </a:solidFill>
                          <a:effectLst/>
                          <a:latin typeface="Arial" charset="0"/>
                          <a:ea typeface="MS PGothic" charset="-128"/>
                        </a:rPr>
                        <a:t>B</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4350">
                <a:tc gridSpan="5">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30000">
                          <a:ln>
                            <a:noFill/>
                          </a:ln>
                          <a:solidFill>
                            <a:schemeClr val="tx1"/>
                          </a:solidFill>
                          <a:effectLst/>
                          <a:latin typeface="Arial" charset="0"/>
                          <a:ea typeface="MS PGothic" charset="-128"/>
                        </a:rPr>
                        <a:t>a</a:t>
                      </a:r>
                      <a:r>
                        <a:rPr kumimoji="0" lang="en-US" altLang="en-US" sz="1200" b="0" i="0" u="none" strike="noStrike" cap="none" normalizeH="0" baseline="0">
                          <a:ln>
                            <a:noFill/>
                          </a:ln>
                          <a:solidFill>
                            <a:schemeClr val="tx1"/>
                          </a:solidFill>
                          <a:effectLst/>
                          <a:latin typeface="Arial" charset="0"/>
                          <a:ea typeface="MS PGothic" charset="-128"/>
                        </a:rPr>
                        <a:t>Number of subunits in the bacterial complexes in parentheses.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30000">
                          <a:ln>
                            <a:noFill/>
                          </a:ln>
                          <a:solidFill>
                            <a:schemeClr val="tx1"/>
                          </a:solidFill>
                          <a:effectLst/>
                          <a:latin typeface="Arial" charset="0"/>
                          <a:ea typeface="MS PGothic" charset="-128"/>
                        </a:rPr>
                        <a:t>b</a:t>
                      </a:r>
                      <a:r>
                        <a:rPr kumimoji="0" lang="en-US" altLang="en-US" sz="1200" b="0" i="0" u="none" strike="noStrike" cap="none" normalizeH="0" baseline="0">
                          <a:ln>
                            <a:noFill/>
                          </a:ln>
                          <a:solidFill>
                            <a:schemeClr val="tx1"/>
                          </a:solidFill>
                          <a:effectLst/>
                          <a:latin typeface="Arial" charset="0"/>
                          <a:ea typeface="MS PGothic" charset="-128"/>
                        </a:rPr>
                        <a:t>Mass and subunit data are for the monomeric form.</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30000">
                          <a:ln>
                            <a:noFill/>
                          </a:ln>
                          <a:solidFill>
                            <a:schemeClr val="tx1"/>
                          </a:solidFill>
                          <a:effectLst/>
                          <a:latin typeface="Arial" charset="0"/>
                          <a:ea typeface="MS PGothic" charset="-128"/>
                        </a:rPr>
                        <a:t>c</a:t>
                      </a:r>
                      <a:r>
                        <a:rPr kumimoji="0" lang="en-US" altLang="en-US" sz="1200" b="0" i="0" u="none" strike="noStrike" cap="none" normalizeH="0" baseline="0">
                          <a:ln>
                            <a:noFill/>
                          </a:ln>
                          <a:solidFill>
                            <a:schemeClr val="tx1"/>
                          </a:solidFill>
                          <a:effectLst/>
                          <a:latin typeface="Arial" charset="0"/>
                          <a:ea typeface="MS PGothic" charset="-128"/>
                        </a:rPr>
                        <a:t>Cytochrome </a:t>
                      </a:r>
                      <a:r>
                        <a:rPr kumimoji="0" lang="en-US" altLang="en-US" sz="1200" b="0" i="1" u="none" strike="noStrike" cap="none" normalizeH="0" baseline="0">
                          <a:ln>
                            <a:noFill/>
                          </a:ln>
                          <a:solidFill>
                            <a:schemeClr val="tx1"/>
                          </a:solidFill>
                          <a:effectLst/>
                          <a:latin typeface="Arial" charset="0"/>
                          <a:ea typeface="MS PGothic" charset="-128"/>
                        </a:rPr>
                        <a:t>c</a:t>
                      </a:r>
                      <a:r>
                        <a:rPr kumimoji="0" lang="en-US" altLang="en-US" sz="1200" b="0" i="0" u="none" strike="noStrike" cap="none" normalizeH="0" baseline="0">
                          <a:ln>
                            <a:noFill/>
                          </a:ln>
                          <a:solidFill>
                            <a:schemeClr val="tx1"/>
                          </a:solidFill>
                          <a:effectLst/>
                          <a:latin typeface="Arial" charset="0"/>
                          <a:ea typeface="MS PGothic" charset="-128"/>
                        </a:rPr>
                        <a:t> is not part of an enzyme complex; it moves between Complexes III and IV as a freely soluble protein.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1637458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28650" y="33310"/>
            <a:ext cx="7886700" cy="1325563"/>
          </a:xfrm>
        </p:spPr>
        <p:txBody>
          <a:bodyPr>
            <a:normAutofit fontScale="90000"/>
          </a:bodyPr>
          <a:lstStyle/>
          <a:p>
            <a:pPr eaLnBrk="1" hangingPunct="1"/>
            <a:r>
              <a:rPr lang="en-US" altLang="en-US" dirty="0">
                <a:latin typeface="Calibri" charset="0"/>
                <a:ea typeface="MS PGothic" charset="-128"/>
                <a:cs typeface="Calibri" charset="0"/>
              </a:rPr>
              <a:t> </a:t>
            </a:r>
            <a:r>
              <a:rPr lang="en-US" altLang="en-US" dirty="0" err="1">
                <a:latin typeface="Calibri" charset="0"/>
                <a:ea typeface="MS PGothic" charset="-128"/>
                <a:cs typeface="Calibri" charset="0"/>
              </a:rPr>
              <a:t>NADH:Ubiquinone</a:t>
            </a:r>
            <a:r>
              <a:rPr lang="en-US" altLang="en-US" dirty="0">
                <a:latin typeface="Calibri" charset="0"/>
                <a:ea typeface="MS PGothic" charset="-128"/>
                <a:cs typeface="Calibri" charset="0"/>
              </a:rPr>
              <a:t> </a:t>
            </a:r>
            <a:r>
              <a:rPr lang="en-US" altLang="en-US" dirty="0" err="1">
                <a:latin typeface="Calibri" charset="0"/>
                <a:ea typeface="MS PGothic" charset="-128"/>
                <a:cs typeface="Calibri" charset="0"/>
              </a:rPr>
              <a:t>Oxidoreductase</a:t>
            </a:r>
            <a:r>
              <a:rPr lang="en-US" altLang="en-US" dirty="0">
                <a:latin typeface="Calibri" charset="0"/>
                <a:ea typeface="MS PGothic" charset="-128"/>
                <a:cs typeface="Calibri" charset="0"/>
              </a:rPr>
              <a:t>,</a:t>
            </a:r>
            <a:br>
              <a:rPr lang="en-US" altLang="en-US" dirty="0">
                <a:latin typeface="Calibri" charset="0"/>
                <a:ea typeface="MS PGothic" charset="-128"/>
                <a:cs typeface="Calibri" charset="0"/>
              </a:rPr>
            </a:br>
            <a:r>
              <a:rPr lang="en-US" altLang="en-US" dirty="0">
                <a:latin typeface="Calibri" charset="0"/>
                <a:ea typeface="MS PGothic" charset="-128"/>
                <a:cs typeface="Calibri" charset="0"/>
              </a:rPr>
              <a:t>a.k.a. Complex I</a:t>
            </a:r>
          </a:p>
        </p:txBody>
      </p:sp>
      <p:sp>
        <p:nvSpPr>
          <p:cNvPr id="18435" name="Rectangle 3"/>
          <p:cNvSpPr>
            <a:spLocks noGrp="1" noChangeArrowheads="1"/>
          </p:cNvSpPr>
          <p:nvPr>
            <p:ph type="body" idx="1"/>
          </p:nvPr>
        </p:nvSpPr>
        <p:spPr>
          <a:xfrm>
            <a:off x="304800" y="1752600"/>
            <a:ext cx="8534400" cy="4876800"/>
          </a:xfrm>
        </p:spPr>
        <p:txBody>
          <a:bodyPr/>
          <a:lstStyle/>
          <a:p>
            <a:pPr eaLnBrk="1" hangingPunct="1"/>
            <a:r>
              <a:rPr lang="en-US" altLang="en-US" sz="2800">
                <a:latin typeface="Calibri" charset="0"/>
                <a:ea typeface="MS PGothic" charset="-128"/>
                <a:cs typeface="Calibri" charset="0"/>
              </a:rPr>
              <a:t>One of the largest macro-molecular assemblies in the mammalian cell</a:t>
            </a:r>
          </a:p>
          <a:p>
            <a:pPr eaLnBrk="1" hangingPunct="1"/>
            <a:r>
              <a:rPr lang="en-US" altLang="en-US" sz="2800">
                <a:latin typeface="Calibri" charset="0"/>
                <a:ea typeface="MS PGothic" charset="-128"/>
                <a:cs typeface="Calibri" charset="0"/>
              </a:rPr>
              <a:t>Over 40 different polypeptide chains, encoded by both nuclear and mitochondrial genes</a:t>
            </a:r>
          </a:p>
          <a:p>
            <a:pPr eaLnBrk="1" hangingPunct="1"/>
            <a:r>
              <a:rPr lang="en-US" altLang="en-US" sz="2800">
                <a:latin typeface="Calibri" charset="0"/>
                <a:ea typeface="MS PGothic" charset="-128"/>
                <a:cs typeface="Calibri" charset="0"/>
              </a:rPr>
              <a:t>NADH binding site in the matrix side</a:t>
            </a:r>
          </a:p>
          <a:p>
            <a:pPr eaLnBrk="1" hangingPunct="1"/>
            <a:r>
              <a:rPr lang="en-US" altLang="en-US" sz="2800">
                <a:latin typeface="Calibri" charset="0"/>
                <a:ea typeface="MS PGothic" charset="-128"/>
                <a:cs typeface="Calibri" charset="0"/>
              </a:rPr>
              <a:t>Noncovalently bound </a:t>
            </a:r>
            <a:r>
              <a:rPr lang="en-US" altLang="en-US" sz="2800">
                <a:solidFill>
                  <a:srgbClr val="0000FF"/>
                </a:solidFill>
                <a:latin typeface="Calibri" charset="0"/>
                <a:ea typeface="MS PGothic" charset="-128"/>
                <a:cs typeface="Calibri" charset="0"/>
              </a:rPr>
              <a:t>flavin mononucleotide (FMN) accepts two electrons from NADH</a:t>
            </a:r>
            <a:r>
              <a:rPr lang="en-US" altLang="en-US" sz="2800">
                <a:solidFill>
                  <a:srgbClr val="000000"/>
                </a:solidFill>
                <a:latin typeface="Calibri" charset="0"/>
                <a:ea typeface="MS PGothic" charset="-128"/>
                <a:cs typeface="Calibri" charset="0"/>
              </a:rPr>
              <a:t>.</a:t>
            </a:r>
            <a:endParaRPr lang="en-US" altLang="en-US" sz="2800">
              <a:solidFill>
                <a:srgbClr val="0000FF"/>
              </a:solidFill>
              <a:latin typeface="Calibri" charset="0"/>
              <a:ea typeface="MS PGothic" charset="-128"/>
              <a:cs typeface="Calibri" charset="0"/>
            </a:endParaRPr>
          </a:p>
          <a:p>
            <a:pPr eaLnBrk="1" hangingPunct="1"/>
            <a:r>
              <a:rPr lang="en-US" altLang="en-US" sz="2800">
                <a:latin typeface="Calibri" charset="0"/>
                <a:ea typeface="MS PGothic" charset="-128"/>
                <a:cs typeface="Calibri" charset="0"/>
              </a:rPr>
              <a:t>Several </a:t>
            </a:r>
            <a:r>
              <a:rPr lang="en-US" altLang="en-US" sz="2800">
                <a:solidFill>
                  <a:srgbClr val="0000FF"/>
                </a:solidFill>
                <a:latin typeface="Calibri" charset="0"/>
                <a:ea typeface="MS PGothic" charset="-128"/>
                <a:cs typeface="Calibri" charset="0"/>
              </a:rPr>
              <a:t>iron-sulfur centers pass one electron </a:t>
            </a:r>
            <a:r>
              <a:rPr lang="en-US" altLang="en-US" sz="2800">
                <a:latin typeface="Calibri" charset="0"/>
                <a:ea typeface="MS PGothic" charset="-128"/>
                <a:cs typeface="Calibri" charset="0"/>
              </a:rPr>
              <a:t>at a time </a:t>
            </a:r>
            <a:r>
              <a:rPr lang="en-US" altLang="en-US" sz="2800">
                <a:solidFill>
                  <a:srgbClr val="0000FF"/>
                </a:solidFill>
                <a:latin typeface="Calibri" charset="0"/>
                <a:ea typeface="MS PGothic" charset="-128"/>
                <a:cs typeface="Calibri" charset="0"/>
              </a:rPr>
              <a:t>toward</a:t>
            </a:r>
            <a:r>
              <a:rPr lang="en-US" altLang="en-US" sz="2800">
                <a:latin typeface="Calibri" charset="0"/>
                <a:ea typeface="MS PGothic" charset="-128"/>
                <a:cs typeface="Calibri" charset="0"/>
              </a:rPr>
              <a:t> the</a:t>
            </a:r>
            <a:r>
              <a:rPr lang="en-US" altLang="en-US" sz="2800">
                <a:solidFill>
                  <a:srgbClr val="0000FF"/>
                </a:solidFill>
                <a:latin typeface="Calibri" charset="0"/>
                <a:ea typeface="MS PGothic" charset="-128"/>
                <a:cs typeface="Calibri" charset="0"/>
              </a:rPr>
              <a:t> ubiquinone </a:t>
            </a:r>
            <a:r>
              <a:rPr lang="en-US" altLang="en-US" sz="2800">
                <a:latin typeface="Calibri" charset="0"/>
                <a:ea typeface="MS PGothic" charset="-128"/>
                <a:cs typeface="Calibri" charset="0"/>
              </a:rPr>
              <a:t>binding site</a:t>
            </a:r>
            <a:r>
              <a:rPr lang="en-US" altLang="en-US" sz="2800">
                <a:solidFill>
                  <a:srgbClr val="000000"/>
                </a:solidFill>
                <a:latin typeface="Calibri" charset="0"/>
                <a:ea typeface="MS PGothic" charset="-128"/>
                <a:cs typeface="Calibri" charset="0"/>
              </a:rPr>
              <a:t>.</a:t>
            </a:r>
            <a:endParaRPr lang="en-US" altLang="en-US" sz="2800">
              <a:latin typeface="Calibri" charset="0"/>
              <a:ea typeface="MS PGothic" charset="-128"/>
              <a:cs typeface="Calibri" charset="0"/>
            </a:endParaRPr>
          </a:p>
        </p:txBody>
      </p:sp>
      <p:sp>
        <p:nvSpPr>
          <p:cNvPr id="18436" name="Line 4"/>
          <p:cNvSpPr>
            <a:spLocks noChangeShapeType="1"/>
          </p:cNvSpPr>
          <p:nvPr/>
        </p:nvSpPr>
        <p:spPr bwMode="auto">
          <a:xfrm>
            <a:off x="4572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39238927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txBox="1">
            <a:spLocks noChangeArrowheads="1"/>
          </p:cNvSpPr>
          <p:nvPr/>
        </p:nvSpPr>
        <p:spPr bwMode="auto">
          <a:xfrm>
            <a:off x="0" y="0"/>
            <a:ext cx="9144000" cy="685800"/>
          </a:xfrm>
          <a:prstGeom prst="rect">
            <a:avLst/>
          </a:prstGeom>
          <a:solidFill>
            <a:srgbClr val="000000"/>
          </a:solidFill>
          <a:ln>
            <a:noFill/>
          </a:ln>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dirty="0">
                <a:solidFill>
                  <a:srgbClr val="FFFFFF"/>
                </a:solidFill>
                <a:latin typeface="Calibri" charset="0"/>
              </a:rPr>
              <a:t>Complex I</a:t>
            </a:r>
          </a:p>
        </p:txBody>
      </p:sp>
      <p:pic>
        <p:nvPicPr>
          <p:cNvPr id="19460" name="Picture 6" descr="C:\Users\shannon.moloney\AppData\Local\Temp\wz934c\ch19\figure_19_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2563"/>
            <a:ext cx="5295512" cy="518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final_5db84edc3dfef90012ee8cd4_930232.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512" y="1007409"/>
            <a:ext cx="3889918" cy="2188079"/>
          </a:xfrm>
          <a:prstGeom prst="rect">
            <a:avLst/>
          </a:prstGeom>
        </p:spPr>
      </p:pic>
      <p:pic>
        <p:nvPicPr>
          <p:cNvPr id="4" name="Picture 3" descr="final_5db850b240db070014316308_367909.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5512" y="3613078"/>
            <a:ext cx="3903711" cy="2195837"/>
          </a:xfrm>
          <a:prstGeom prst="rect">
            <a:avLst/>
          </a:prstGeom>
        </p:spPr>
      </p:pic>
      <p:sp>
        <p:nvSpPr>
          <p:cNvPr id="8" name="Rectangle 2"/>
          <p:cNvSpPr txBox="1">
            <a:spLocks noChangeArrowheads="1"/>
          </p:cNvSpPr>
          <p:nvPr/>
        </p:nvSpPr>
        <p:spPr bwMode="auto">
          <a:xfrm>
            <a:off x="0" y="6016355"/>
            <a:ext cx="9144000" cy="876645"/>
          </a:xfrm>
          <a:prstGeom prst="rect">
            <a:avLst/>
          </a:prstGeom>
          <a:solidFill>
            <a:srgbClr val="000000"/>
          </a:solidFill>
          <a:ln>
            <a:noFill/>
          </a:ln>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marL="342900" indent="-342900" eaLnBrk="1" hangingPunct="1">
              <a:buFont typeface="Arial"/>
              <a:buChar char="•"/>
            </a:pPr>
            <a:r>
              <a:rPr lang="en-US" altLang="en-US" dirty="0" smtClean="0">
                <a:solidFill>
                  <a:srgbClr val="FFFFFF"/>
                </a:solidFill>
                <a:latin typeface="Calibri" charset="0"/>
              </a:rPr>
              <a:t>2 e- are passed from NADH to Q, yielding QH</a:t>
            </a:r>
            <a:r>
              <a:rPr lang="en-US" altLang="en-US" baseline="-25000" dirty="0" smtClean="0">
                <a:solidFill>
                  <a:srgbClr val="FFFFFF"/>
                </a:solidFill>
                <a:latin typeface="Calibri" charset="0"/>
              </a:rPr>
              <a:t>2</a:t>
            </a:r>
          </a:p>
          <a:p>
            <a:pPr marL="342900" indent="-342900" eaLnBrk="1" hangingPunct="1">
              <a:buFont typeface="Arial"/>
              <a:buChar char="•"/>
            </a:pPr>
            <a:r>
              <a:rPr lang="en-US" altLang="en-US" dirty="0" smtClean="0">
                <a:solidFill>
                  <a:srgbClr val="FFFFFF"/>
                </a:solidFill>
                <a:latin typeface="Calibri" charset="0"/>
              </a:rPr>
              <a:t>4 H+ are pumped to p-side</a:t>
            </a:r>
            <a:endParaRPr lang="en-US" altLang="en-US" dirty="0">
              <a:solidFill>
                <a:srgbClr val="FFFFFF"/>
              </a:solidFill>
              <a:latin typeface="Calibri" charset="0"/>
            </a:endParaRPr>
          </a:p>
        </p:txBody>
      </p:sp>
    </p:spTree>
    <p:extLst>
      <p:ext uri="{BB962C8B-B14F-4D97-AF65-F5344CB8AC3E}">
        <p14:creationId xmlns:p14="http://schemas.microsoft.com/office/powerpoint/2010/main" val="75731079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9143998" cy="776211"/>
          </a:xfrm>
          <a:solidFill>
            <a:srgbClr val="000000"/>
          </a:solidFill>
        </p:spPr>
        <p:txBody>
          <a:bodyPr>
            <a:normAutofit/>
          </a:bodyPr>
          <a:lstStyle/>
          <a:p>
            <a:pPr eaLnBrk="1" hangingPunct="1"/>
            <a:r>
              <a:rPr lang="en-US" altLang="en-US" sz="3200" dirty="0" err="1">
                <a:solidFill>
                  <a:srgbClr val="FFFFFF"/>
                </a:solidFill>
                <a:latin typeface="Calibri" charset="0"/>
                <a:ea typeface="MS PGothic" charset="-128"/>
                <a:cs typeface="Calibri" charset="0"/>
              </a:rPr>
              <a:t>NADH:Ubiquinone</a:t>
            </a:r>
            <a:r>
              <a:rPr lang="en-US" altLang="en-US" sz="3200" dirty="0">
                <a:solidFill>
                  <a:srgbClr val="FFFFFF"/>
                </a:solidFill>
                <a:latin typeface="Calibri" charset="0"/>
                <a:ea typeface="MS PGothic" charset="-128"/>
                <a:cs typeface="Calibri" charset="0"/>
              </a:rPr>
              <a:t> </a:t>
            </a:r>
            <a:r>
              <a:rPr lang="en-US" altLang="en-US" sz="3200" dirty="0" err="1">
                <a:solidFill>
                  <a:srgbClr val="FFFFFF"/>
                </a:solidFill>
                <a:latin typeface="Calibri" charset="0"/>
                <a:ea typeface="MS PGothic" charset="-128"/>
                <a:cs typeface="Calibri" charset="0"/>
              </a:rPr>
              <a:t>Oxidoreducase</a:t>
            </a:r>
            <a:r>
              <a:rPr lang="en-US" altLang="en-US" sz="3200" dirty="0">
                <a:solidFill>
                  <a:srgbClr val="FFFFFF"/>
                </a:solidFill>
                <a:latin typeface="Calibri" charset="0"/>
                <a:ea typeface="MS PGothic" charset="-128"/>
                <a:cs typeface="Calibri" charset="0"/>
              </a:rPr>
              <a:t> Is a Proton Pump</a:t>
            </a:r>
          </a:p>
        </p:txBody>
      </p:sp>
      <p:sp>
        <p:nvSpPr>
          <p:cNvPr id="20483" name="Rectangle 3"/>
          <p:cNvSpPr>
            <a:spLocks noGrp="1" noChangeArrowheads="1"/>
          </p:cNvSpPr>
          <p:nvPr>
            <p:ph type="body" idx="1"/>
          </p:nvPr>
        </p:nvSpPr>
        <p:spPr>
          <a:xfrm>
            <a:off x="380999" y="1111883"/>
            <a:ext cx="8762999" cy="4495800"/>
          </a:xfrm>
        </p:spPr>
        <p:txBody>
          <a:bodyPr/>
          <a:lstStyle/>
          <a:p>
            <a:pPr eaLnBrk="1" hangingPunct="1">
              <a:spcBef>
                <a:spcPct val="0"/>
              </a:spcBef>
            </a:pPr>
            <a:r>
              <a:rPr lang="en-US" altLang="en-US" sz="2400" dirty="0">
                <a:latin typeface="Calibri" charset="0"/>
                <a:ea typeface="MS PGothic" charset="-128"/>
                <a:cs typeface="Calibri" charset="0"/>
              </a:rPr>
              <a:t>Transfer of two electrons from NADH to ubiquinone is accompanied by a </a:t>
            </a:r>
            <a:r>
              <a:rPr lang="en-US" altLang="en-US" sz="2400" dirty="0">
                <a:solidFill>
                  <a:srgbClr val="0000FF"/>
                </a:solidFill>
                <a:latin typeface="Calibri" charset="0"/>
                <a:ea typeface="MS PGothic" charset="-128"/>
                <a:cs typeface="Calibri" charset="0"/>
              </a:rPr>
              <a:t>transfer of protons from the matrix (N) to the </a:t>
            </a:r>
            <a:r>
              <a:rPr lang="en-US" altLang="en-US" sz="2400" dirty="0" err="1">
                <a:solidFill>
                  <a:srgbClr val="0000FF"/>
                </a:solidFill>
                <a:latin typeface="Calibri" charset="0"/>
                <a:ea typeface="MS PGothic" charset="-128"/>
                <a:cs typeface="Calibri" charset="0"/>
              </a:rPr>
              <a:t>intermembrane</a:t>
            </a:r>
            <a:r>
              <a:rPr lang="en-US" altLang="en-US" sz="2400" dirty="0">
                <a:solidFill>
                  <a:srgbClr val="0000FF"/>
                </a:solidFill>
                <a:latin typeface="Calibri" charset="0"/>
                <a:ea typeface="MS PGothic" charset="-128"/>
                <a:cs typeface="Calibri" charset="0"/>
              </a:rPr>
              <a:t> space (P)</a:t>
            </a:r>
            <a:r>
              <a:rPr lang="en-US" altLang="en-US" sz="2400" dirty="0">
                <a:solidFill>
                  <a:srgbClr val="000000"/>
                </a:solidFill>
                <a:latin typeface="Calibri" charset="0"/>
                <a:ea typeface="MS PGothic" charset="-128"/>
                <a:cs typeface="Calibri" charset="0"/>
              </a:rPr>
              <a:t> .</a:t>
            </a:r>
            <a:endParaRPr lang="en-US" altLang="en-US" sz="2400" dirty="0">
              <a:solidFill>
                <a:srgbClr val="0000FF"/>
              </a:solidFill>
              <a:latin typeface="Calibri" charset="0"/>
              <a:ea typeface="MS PGothic" charset="-128"/>
              <a:cs typeface="Calibri" charset="0"/>
            </a:endParaRPr>
          </a:p>
          <a:p>
            <a:pPr eaLnBrk="1" hangingPunct="1">
              <a:spcBef>
                <a:spcPct val="0"/>
              </a:spcBef>
            </a:pPr>
            <a:r>
              <a:rPr lang="en-US" altLang="en-US" sz="2400" dirty="0">
                <a:latin typeface="Calibri" charset="0"/>
                <a:ea typeface="MS PGothic" charset="-128"/>
                <a:cs typeface="Calibri" charset="0"/>
              </a:rPr>
              <a:t>Experiments suggest that </a:t>
            </a:r>
            <a:r>
              <a:rPr lang="en-US" altLang="en-US" sz="2400" dirty="0">
                <a:solidFill>
                  <a:srgbClr val="0000FF"/>
                </a:solidFill>
                <a:latin typeface="Calibri" charset="0"/>
                <a:ea typeface="MS PGothic" charset="-128"/>
                <a:cs typeface="Calibri" charset="0"/>
              </a:rPr>
              <a:t>about four protons</a:t>
            </a:r>
            <a:r>
              <a:rPr lang="en-US" altLang="en-US" sz="2400" dirty="0">
                <a:latin typeface="Calibri" charset="0"/>
                <a:ea typeface="MS PGothic" charset="-128"/>
                <a:cs typeface="Calibri" charset="0"/>
              </a:rPr>
              <a:t> are transported </a:t>
            </a:r>
            <a:r>
              <a:rPr lang="en-US" altLang="en-US" sz="2400" dirty="0" smtClean="0">
                <a:latin typeface="Calibri" charset="0"/>
                <a:ea typeface="MS PGothic" charset="-128"/>
                <a:cs typeface="Calibri" charset="0"/>
              </a:rPr>
              <a:t>across the membrane </a:t>
            </a:r>
            <a:r>
              <a:rPr lang="en-US" altLang="en-US" sz="2400" dirty="0" smtClean="0">
                <a:solidFill>
                  <a:srgbClr val="0000FF"/>
                </a:solidFill>
                <a:latin typeface="Calibri" charset="0"/>
                <a:ea typeface="MS PGothic" charset="-128"/>
                <a:cs typeface="Calibri" charset="0"/>
              </a:rPr>
              <a:t>per </a:t>
            </a:r>
            <a:r>
              <a:rPr lang="en-US" altLang="en-US" sz="2400" dirty="0">
                <a:solidFill>
                  <a:srgbClr val="0000FF"/>
                </a:solidFill>
                <a:latin typeface="Calibri" charset="0"/>
                <a:ea typeface="MS PGothic" charset="-128"/>
                <a:cs typeface="Calibri" charset="0"/>
              </a:rPr>
              <a:t>one NADH</a:t>
            </a:r>
            <a:r>
              <a:rPr lang="en-US" altLang="en-US" sz="2400" dirty="0">
                <a:solidFill>
                  <a:srgbClr val="000000"/>
                </a:solidFill>
                <a:latin typeface="Calibri" charset="0"/>
                <a:ea typeface="MS PGothic" charset="-128"/>
                <a:cs typeface="Calibri" charset="0"/>
              </a:rPr>
              <a:t>.</a:t>
            </a:r>
            <a:endParaRPr lang="en-US" altLang="en-US" sz="2400" dirty="0">
              <a:solidFill>
                <a:srgbClr val="0000FF"/>
              </a:solidFill>
              <a:latin typeface="Calibri" charset="0"/>
              <a:ea typeface="MS PGothic" charset="-128"/>
              <a:cs typeface="Calibri" charset="0"/>
            </a:endParaRPr>
          </a:p>
          <a:p>
            <a:pPr eaLnBrk="1" hangingPunct="1">
              <a:spcBef>
                <a:spcPct val="0"/>
              </a:spcBef>
            </a:pPr>
            <a:endParaRPr lang="en-US" altLang="en-US" sz="1600" dirty="0">
              <a:latin typeface="Calibri" charset="0"/>
              <a:ea typeface="MS PGothic" charset="-128"/>
              <a:cs typeface="Calibri" charset="0"/>
            </a:endParaRPr>
          </a:p>
          <a:p>
            <a:pPr lvl="1" eaLnBrk="1" hangingPunct="1">
              <a:spcBef>
                <a:spcPct val="0"/>
              </a:spcBef>
              <a:buFontTx/>
              <a:buNone/>
            </a:pPr>
            <a:r>
              <a:rPr lang="en-US" altLang="en-US" sz="2400" dirty="0">
                <a:latin typeface="Calibri" charset="0"/>
                <a:ea typeface="MS PGothic" charset="-128"/>
                <a:cs typeface="Calibri" charset="0"/>
              </a:rPr>
              <a:t>      NAD</a:t>
            </a:r>
            <a:r>
              <a:rPr lang="en-US" altLang="en-US" sz="2400" dirty="0">
                <a:solidFill>
                  <a:srgbClr val="FF0000"/>
                </a:solidFill>
                <a:latin typeface="Calibri" charset="0"/>
                <a:ea typeface="MS PGothic" charset="-128"/>
                <a:cs typeface="Calibri" charset="0"/>
              </a:rPr>
              <a:t>H</a:t>
            </a:r>
            <a:r>
              <a:rPr lang="en-US" altLang="en-US" sz="2400" dirty="0">
                <a:latin typeface="Calibri" charset="0"/>
                <a:ea typeface="MS PGothic" charset="-128"/>
                <a:cs typeface="Calibri" charset="0"/>
              </a:rPr>
              <a:t> + Q + 5</a:t>
            </a:r>
            <a:r>
              <a:rPr lang="en-US" altLang="en-US" sz="2400" dirty="0">
                <a:solidFill>
                  <a:srgbClr val="FF0000"/>
                </a:solidFill>
                <a:latin typeface="Calibri" charset="0"/>
                <a:ea typeface="MS PGothic" charset="-128"/>
                <a:cs typeface="Calibri" charset="0"/>
              </a:rPr>
              <a:t>H</a:t>
            </a:r>
            <a:r>
              <a:rPr lang="en-US" altLang="en-US" sz="2400" baseline="30000" dirty="0">
                <a:latin typeface="Calibri" charset="0"/>
                <a:ea typeface="MS PGothic" charset="-128"/>
                <a:cs typeface="Calibri" charset="0"/>
              </a:rPr>
              <a:t>+</a:t>
            </a:r>
            <a:r>
              <a:rPr lang="en-US" altLang="en-US" sz="2400" baseline="-25000" dirty="0">
                <a:latin typeface="Calibri" charset="0"/>
                <a:ea typeface="MS PGothic" charset="-128"/>
                <a:cs typeface="Calibri" charset="0"/>
              </a:rPr>
              <a:t>N</a:t>
            </a:r>
            <a:r>
              <a:rPr lang="en-US" altLang="en-US" sz="2400" dirty="0">
                <a:latin typeface="Calibri" charset="0"/>
                <a:ea typeface="MS PGothic" charset="-128"/>
                <a:cs typeface="Calibri" charset="0"/>
              </a:rPr>
              <a:t> = NAD</a:t>
            </a:r>
            <a:r>
              <a:rPr lang="en-US" altLang="en-US" sz="2400" baseline="30000" dirty="0">
                <a:latin typeface="Calibri" charset="0"/>
                <a:ea typeface="MS PGothic" charset="-128"/>
                <a:cs typeface="Calibri" charset="0"/>
              </a:rPr>
              <a:t>+</a:t>
            </a:r>
            <a:r>
              <a:rPr lang="en-US" altLang="en-US" sz="2400" dirty="0">
                <a:latin typeface="Calibri" charset="0"/>
                <a:ea typeface="MS PGothic" charset="-128"/>
                <a:cs typeface="Calibri" charset="0"/>
              </a:rPr>
              <a:t> + Q</a:t>
            </a:r>
            <a:r>
              <a:rPr lang="en-US" altLang="en-US" sz="2400" dirty="0">
                <a:solidFill>
                  <a:srgbClr val="FF0000"/>
                </a:solidFill>
                <a:latin typeface="Calibri" charset="0"/>
                <a:ea typeface="MS PGothic" charset="-128"/>
                <a:cs typeface="Calibri" charset="0"/>
              </a:rPr>
              <a:t>H</a:t>
            </a:r>
            <a:r>
              <a:rPr lang="en-US" altLang="en-US" sz="2400" baseline="-25000" dirty="0">
                <a:solidFill>
                  <a:srgbClr val="FF0000"/>
                </a:solidFill>
                <a:latin typeface="Calibri" charset="0"/>
                <a:ea typeface="MS PGothic" charset="-128"/>
                <a:cs typeface="Calibri" charset="0"/>
              </a:rPr>
              <a:t>2</a:t>
            </a:r>
            <a:r>
              <a:rPr lang="en-US" altLang="en-US" sz="2400" dirty="0">
                <a:latin typeface="Calibri" charset="0"/>
                <a:ea typeface="MS PGothic" charset="-128"/>
                <a:cs typeface="Calibri" charset="0"/>
              </a:rPr>
              <a:t> + 4 </a:t>
            </a:r>
            <a:r>
              <a:rPr lang="en-US" altLang="en-US" sz="2400" dirty="0">
                <a:solidFill>
                  <a:srgbClr val="FF0000"/>
                </a:solidFill>
                <a:latin typeface="Calibri" charset="0"/>
                <a:ea typeface="MS PGothic" charset="-128"/>
                <a:cs typeface="Calibri" charset="0"/>
              </a:rPr>
              <a:t>H</a:t>
            </a:r>
            <a:r>
              <a:rPr lang="en-US" altLang="en-US" sz="2400" baseline="30000" dirty="0">
                <a:latin typeface="Calibri" charset="0"/>
                <a:ea typeface="MS PGothic" charset="-128"/>
                <a:cs typeface="Calibri" charset="0"/>
              </a:rPr>
              <a:t>+</a:t>
            </a:r>
            <a:r>
              <a:rPr lang="en-US" altLang="en-US" sz="2400" baseline="-25000" dirty="0">
                <a:latin typeface="Calibri" charset="0"/>
                <a:ea typeface="MS PGothic" charset="-128"/>
                <a:cs typeface="Calibri" charset="0"/>
              </a:rPr>
              <a:t>P</a:t>
            </a:r>
          </a:p>
          <a:p>
            <a:pPr eaLnBrk="1" hangingPunct="1">
              <a:spcBef>
                <a:spcPct val="0"/>
              </a:spcBef>
              <a:buFontTx/>
              <a:buNone/>
            </a:pPr>
            <a:endParaRPr lang="en-US" altLang="en-US" sz="1600" dirty="0">
              <a:latin typeface="Calibri" charset="0"/>
              <a:ea typeface="MS PGothic" charset="-128"/>
              <a:cs typeface="Calibri" charset="0"/>
            </a:endParaRPr>
          </a:p>
          <a:p>
            <a:pPr eaLnBrk="1" hangingPunct="1">
              <a:spcBef>
                <a:spcPct val="0"/>
              </a:spcBef>
            </a:pPr>
            <a:r>
              <a:rPr lang="en-US" altLang="en-US" sz="2400" dirty="0">
                <a:latin typeface="Calibri" charset="0"/>
                <a:ea typeface="MS PGothic" charset="-128"/>
                <a:cs typeface="Calibri" charset="0"/>
              </a:rPr>
              <a:t>Reduced </a:t>
            </a:r>
            <a:r>
              <a:rPr lang="en-US" altLang="en-US" sz="2400" dirty="0">
                <a:solidFill>
                  <a:srgbClr val="0000FF"/>
                </a:solidFill>
                <a:latin typeface="Calibri" charset="0"/>
                <a:ea typeface="MS PGothic" charset="-128"/>
                <a:cs typeface="Calibri" charset="0"/>
              </a:rPr>
              <a:t>coenzyme Q picks up two protons</a:t>
            </a:r>
            <a:r>
              <a:rPr lang="en-US" altLang="en-US" sz="2400" dirty="0">
                <a:solidFill>
                  <a:srgbClr val="000000"/>
                </a:solidFill>
                <a:latin typeface="Calibri" charset="0"/>
                <a:ea typeface="MS PGothic" charset="-128"/>
                <a:cs typeface="Calibri" charset="0"/>
              </a:rPr>
              <a:t>.</a:t>
            </a:r>
            <a:endParaRPr lang="en-US" altLang="en-US" sz="2400" dirty="0">
              <a:solidFill>
                <a:srgbClr val="0000FF"/>
              </a:solidFill>
              <a:latin typeface="Calibri" charset="0"/>
              <a:ea typeface="MS PGothic" charset="-128"/>
              <a:cs typeface="Calibri" charset="0"/>
            </a:endParaRPr>
          </a:p>
          <a:p>
            <a:pPr eaLnBrk="1" hangingPunct="1">
              <a:spcBef>
                <a:spcPct val="0"/>
              </a:spcBef>
            </a:pPr>
            <a:r>
              <a:rPr lang="en-US" altLang="en-US" sz="2400" dirty="0">
                <a:latin typeface="Calibri" charset="0"/>
                <a:ea typeface="MS PGothic" charset="-128"/>
                <a:cs typeface="Calibri" charset="0"/>
              </a:rPr>
              <a:t>Protons are transported by proton wires.</a:t>
            </a:r>
          </a:p>
          <a:p>
            <a:pPr lvl="1" eaLnBrk="1" hangingPunct="1">
              <a:spcBef>
                <a:spcPct val="0"/>
              </a:spcBef>
            </a:pPr>
            <a:r>
              <a:rPr lang="en-US" altLang="en-US" sz="2000" dirty="0">
                <a:latin typeface="Calibri" charset="0"/>
                <a:ea typeface="MS PGothic" charset="-128"/>
                <a:cs typeface="Calibri" charset="0"/>
              </a:rPr>
              <a:t>a series of amino acids that undergo protonation and </a:t>
            </a:r>
            <a:r>
              <a:rPr lang="en-US" altLang="en-US" sz="2000" dirty="0" err="1">
                <a:latin typeface="Calibri" charset="0"/>
                <a:ea typeface="MS PGothic" charset="-128"/>
                <a:cs typeface="Calibri" charset="0"/>
              </a:rPr>
              <a:t>deprotonation</a:t>
            </a:r>
            <a:r>
              <a:rPr lang="en-US" altLang="en-US" sz="2000" dirty="0">
                <a:latin typeface="Calibri" charset="0"/>
                <a:ea typeface="MS PGothic" charset="-128"/>
                <a:cs typeface="Calibri" charset="0"/>
              </a:rPr>
              <a:t> to get a net transfer of a proton from one side of a membrane to another</a:t>
            </a:r>
          </a:p>
        </p:txBody>
      </p:sp>
      <p:pic>
        <p:nvPicPr>
          <p:cNvPr id="2" name="Picture 1" descr="final_5db84dbd3dfef90012ee886d_399874.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0555" y="4949188"/>
            <a:ext cx="3393444" cy="1908812"/>
          </a:xfrm>
          <a:prstGeom prst="rect">
            <a:avLst/>
          </a:prstGeom>
        </p:spPr>
      </p:pic>
    </p:spTree>
    <p:extLst>
      <p:ext uri="{BB962C8B-B14F-4D97-AF65-F5344CB8AC3E}">
        <p14:creationId xmlns:p14="http://schemas.microsoft.com/office/powerpoint/2010/main" val="16744037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title"/>
          </p:nvPr>
        </p:nvSpPr>
        <p:spPr>
          <a:xfrm>
            <a:off x="628650" y="33310"/>
            <a:ext cx="7886700" cy="1325563"/>
          </a:xfrm>
        </p:spPr>
        <p:txBody>
          <a:bodyPr/>
          <a:lstStyle/>
          <a:p>
            <a:pPr eaLnBrk="1" hangingPunct="1"/>
            <a:r>
              <a:rPr lang="en-US" altLang="en-US" dirty="0">
                <a:latin typeface="Calibri" charset="0"/>
                <a:ea typeface="MS PGothic" charset="-128"/>
                <a:cs typeface="Calibri" charset="0"/>
              </a:rPr>
              <a:t>Succinate Dehydrogenase,</a:t>
            </a:r>
            <a:br>
              <a:rPr lang="en-US" altLang="en-US" dirty="0">
                <a:latin typeface="Calibri" charset="0"/>
                <a:ea typeface="MS PGothic" charset="-128"/>
                <a:cs typeface="Calibri" charset="0"/>
              </a:rPr>
            </a:br>
            <a:r>
              <a:rPr lang="en-US" altLang="en-US" dirty="0">
                <a:latin typeface="Calibri" charset="0"/>
                <a:ea typeface="MS PGothic" charset="-128"/>
                <a:cs typeface="Calibri" charset="0"/>
              </a:rPr>
              <a:t>a.k.a. Complex II</a:t>
            </a:r>
          </a:p>
        </p:txBody>
      </p:sp>
      <p:sp>
        <p:nvSpPr>
          <p:cNvPr id="21507" name="Rectangle 10"/>
          <p:cNvSpPr>
            <a:spLocks noChangeArrowheads="1"/>
          </p:cNvSpPr>
          <p:nvPr/>
        </p:nvSpPr>
        <p:spPr bwMode="auto">
          <a:xfrm>
            <a:off x="381000" y="1524000"/>
            <a:ext cx="838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eaLnBrk="1" hangingPunct="1">
              <a:buFontTx/>
              <a:buChar char="•"/>
            </a:pPr>
            <a:r>
              <a:rPr lang="en-US" altLang="en-US" sz="2600">
                <a:latin typeface="Calibri" charset="0"/>
              </a:rPr>
              <a:t>FAD accepts two electrons from succinate.</a:t>
            </a:r>
          </a:p>
          <a:p>
            <a:pPr eaLnBrk="1" hangingPunct="1">
              <a:buFontTx/>
              <a:buChar char="•"/>
            </a:pPr>
            <a:r>
              <a:rPr lang="en-US" altLang="en-US" sz="2600">
                <a:latin typeface="Calibri" charset="0"/>
              </a:rPr>
              <a:t>Electrons are passed, one at a time, via iron-sulfur centers to ubiquinone, which becomes reduced QH</a:t>
            </a:r>
            <a:r>
              <a:rPr lang="en-US" altLang="en-US" sz="2600" baseline="-25000">
                <a:latin typeface="Calibri" charset="0"/>
              </a:rPr>
              <a:t>2</a:t>
            </a:r>
            <a:r>
              <a:rPr lang="en-US" altLang="en-US" sz="2600">
                <a:solidFill>
                  <a:srgbClr val="000000"/>
                </a:solidFill>
                <a:latin typeface="Calibri" charset="0"/>
              </a:rPr>
              <a:t>.</a:t>
            </a:r>
            <a:endParaRPr lang="en-US" altLang="en-US" sz="2600">
              <a:latin typeface="Calibri" charset="0"/>
            </a:endParaRPr>
          </a:p>
          <a:p>
            <a:pPr eaLnBrk="1" hangingPunct="1">
              <a:buFontTx/>
              <a:buChar char="•"/>
            </a:pPr>
            <a:r>
              <a:rPr lang="en-US" altLang="en-US" sz="2600">
                <a:latin typeface="Calibri" charset="0"/>
              </a:rPr>
              <a:t>Does not transport protons</a:t>
            </a:r>
          </a:p>
        </p:txBody>
      </p:sp>
      <p:sp>
        <p:nvSpPr>
          <p:cNvPr id="21508" name="Line 4"/>
          <p:cNvSpPr>
            <a:spLocks noChangeShapeType="1"/>
          </p:cNvSpPr>
          <p:nvPr/>
        </p:nvSpPr>
        <p:spPr bwMode="auto">
          <a:xfrm>
            <a:off x="4572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1509" name="Picture 2"/>
          <p:cNvPicPr>
            <a:picLocks noChangeAspect="1"/>
          </p:cNvPicPr>
          <p:nvPr/>
        </p:nvPicPr>
        <p:blipFill>
          <a:blip r:embed="rId2">
            <a:extLst>
              <a:ext uri="{28A0092B-C50C-407E-A947-70E740481C1C}">
                <a14:useLocalDpi xmlns:a14="http://schemas.microsoft.com/office/drawing/2010/main" val="0"/>
              </a:ext>
            </a:extLst>
          </a:blip>
          <a:srcRect r="404" b="31895"/>
          <a:stretch>
            <a:fillRect/>
          </a:stretch>
        </p:blipFill>
        <p:spPr bwMode="auto">
          <a:xfrm>
            <a:off x="1676400" y="3200400"/>
            <a:ext cx="5486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81000" y="5257800"/>
            <a:ext cx="8610600" cy="1600200"/>
          </a:xfrm>
          <a:prstGeom prst="rect">
            <a:avLst/>
          </a:prstGeom>
          <a:noFill/>
        </p:spPr>
        <p:txBody>
          <a:bodyPr>
            <a:spAutoFit/>
          </a:bodyPr>
          <a:lstStyle/>
          <a:p>
            <a:pPr marL="342900" indent="-342900">
              <a:buSzPct val="123000"/>
              <a:buFont typeface="Arial" panose="020B0604020202020204" pitchFamily="34" charset="0"/>
              <a:buChar char="•"/>
              <a:defRPr/>
            </a:pPr>
            <a:r>
              <a:rPr lang="en-US" sz="2600" dirty="0">
                <a:latin typeface="Calibri" panose="020F0502020204030204" pitchFamily="34" charset="0"/>
                <a:ea typeface="SimSun-ExtB" panose="02010609060101010101" pitchFamily="49" charset="-122"/>
              </a:rPr>
              <a:t>Succinate dehydrogenase is a single enzyme with dual roles:</a:t>
            </a:r>
          </a:p>
          <a:p>
            <a:pPr marL="800100" lvl="1" indent="-342900">
              <a:buFont typeface="Arial" panose="020B0604020202020204" pitchFamily="34" charset="0"/>
              <a:buChar char="•"/>
              <a:defRPr/>
            </a:pPr>
            <a:r>
              <a:rPr lang="en-US" dirty="0">
                <a:latin typeface="Calibri" panose="020F0502020204030204" pitchFamily="34" charset="0"/>
                <a:ea typeface="SimSun-ExtB" panose="02010609060101010101" pitchFamily="49" charset="-122"/>
              </a:rPr>
              <a:t>convert succinate to fumarate in the citric acid cycle</a:t>
            </a:r>
          </a:p>
          <a:p>
            <a:pPr marL="800100" lvl="1" indent="-342900">
              <a:buFont typeface="Arial" panose="020B0604020202020204" pitchFamily="34" charset="0"/>
              <a:buChar char="•"/>
              <a:defRPr/>
            </a:pPr>
            <a:r>
              <a:rPr lang="en-US" dirty="0">
                <a:latin typeface="Calibri" panose="020F0502020204030204" pitchFamily="34" charset="0"/>
                <a:ea typeface="SimSun-ExtB" panose="02010609060101010101" pitchFamily="49" charset="-122"/>
              </a:rPr>
              <a:t>capture and donate electrons in the electron transport chain </a:t>
            </a:r>
          </a:p>
          <a:p>
            <a:pPr>
              <a:defRPr/>
            </a:pPr>
            <a:r>
              <a:rPr lang="en-US" dirty="0">
                <a:solidFill>
                  <a:srgbClr val="FF0000"/>
                </a:solidFill>
                <a:latin typeface="Calibri" panose="020F0502020204030204" pitchFamily="34" charset="0"/>
                <a:ea typeface="SimSun-ExtB" panose="02010609060101010101" pitchFamily="49" charset="-122"/>
              </a:rPr>
              <a:t>	</a:t>
            </a:r>
          </a:p>
        </p:txBody>
      </p:sp>
    </p:spTree>
    <p:extLst>
      <p:ext uri="{BB962C8B-B14F-4D97-AF65-F5344CB8AC3E}">
        <p14:creationId xmlns:p14="http://schemas.microsoft.com/office/powerpoint/2010/main" val="10783512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65125" y="777875"/>
          <a:ext cx="8413750" cy="5303072"/>
        </p:xfrm>
        <a:graphic>
          <a:graphicData uri="http://schemas.openxmlformats.org/drawingml/2006/table">
            <a:tbl>
              <a:tblPr firstRow="1" bandRow="1">
                <a:tableStyleId>{69012ECD-51FC-41F1-AA8D-1B2483CD663E}</a:tableStyleId>
              </a:tblPr>
              <a:tblGrid>
                <a:gridCol w="1607040"/>
                <a:gridCol w="5648489"/>
                <a:gridCol w="1158221"/>
              </a:tblGrid>
              <a:tr h="578981">
                <a:tc>
                  <a:txBody>
                    <a:bodyPr/>
                    <a:lstStyle/>
                    <a:p>
                      <a:pPr algn="ctr"/>
                      <a:r>
                        <a:rPr lang="en-US" sz="1600" dirty="0" smtClean="0"/>
                        <a:t>TABLE 13-7b</a:t>
                      </a:r>
                      <a:endParaRPr lang="en-US" sz="1600" dirty="0"/>
                    </a:p>
                  </a:txBody>
                  <a:tcPr marL="91455" marR="91455" marT="45709" marB="45709">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470F26"/>
                    </a:solidFill>
                  </a:tcPr>
                </a:tc>
                <a:tc gridSpan="2">
                  <a:txBody>
                    <a:bodyPr/>
                    <a:lstStyle/>
                    <a:p>
                      <a:r>
                        <a:rPr lang="en-US" sz="1600" b="1" kern="1200" baseline="0" dirty="0" smtClean="0">
                          <a:solidFill>
                            <a:schemeClr val="bg1"/>
                          </a:solidFill>
                          <a:latin typeface="+mn-lt"/>
                          <a:ea typeface="+mn-ea"/>
                          <a:cs typeface="+mn-cs"/>
                        </a:rPr>
                        <a:t>Standard Reduction Potentials of Some Biologically Important Half-Reactions</a:t>
                      </a:r>
                      <a:endParaRPr lang="en-US" sz="1600" dirty="0">
                        <a:solidFill>
                          <a:schemeClr val="bg1"/>
                        </a:solidFill>
                      </a:endParaRPr>
                    </a:p>
                  </a:txBody>
                  <a:tcPr marL="91455" marR="91455" marT="45709" marB="45709">
                    <a:lnR w="12700" cap="flat" cmpd="sng" algn="ctr">
                      <a:solidFill>
                        <a:srgbClr val="808080">
                          <a:lumMod val="75000"/>
                        </a:srgbClr>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12700" cap="flat" cmpd="sng" algn="ctr">
                      <a:solidFill>
                        <a:srgbClr val="808080">
                          <a:lumMod val="75000"/>
                        </a:srgbClr>
                      </a:solidFill>
                      <a:prstDash val="solid"/>
                      <a:round/>
                      <a:headEnd type="none" w="med" len="med"/>
                      <a:tailEnd type="none" w="med" len="med"/>
                    </a:lnB>
                    <a:solidFill>
                      <a:srgbClr val="667B81"/>
                    </a:solidFill>
                  </a:tcPr>
                </a:tc>
                <a:tc hMerge="1">
                  <a:txBody>
                    <a:bodyPr/>
                    <a:lstStyle/>
                    <a:p>
                      <a:endParaRPr lang="en-US"/>
                    </a:p>
                  </a:txBody>
                  <a:tcPr/>
                </a:tc>
              </a:tr>
              <a:tr h="304727">
                <a:tc gridSpan="2">
                  <a:txBody>
                    <a:bodyPr/>
                    <a:lstStyle/>
                    <a:p>
                      <a:r>
                        <a:rPr lang="en-US" sz="1400" b="1" dirty="0" smtClean="0">
                          <a:solidFill>
                            <a:srgbClr val="000000"/>
                          </a:solidFill>
                        </a:rPr>
                        <a:t>Half-reaction</a:t>
                      </a:r>
                      <a:endParaRPr lang="en-US" sz="1400" b="1" dirty="0">
                        <a:solidFill>
                          <a:srgbClr val="000000"/>
                        </a:solidFill>
                      </a:endParaRPr>
                    </a:p>
                  </a:txBody>
                  <a:tcPr marL="91455" marR="91455" marT="45709" marB="45709" anchor="ctr">
                    <a:lnL w="12700" cap="flat" cmpd="sng" algn="ctr">
                      <a:solidFill>
                        <a:srgbClr val="808080">
                          <a:lumMod val="75000"/>
                        </a:srgbClr>
                      </a:solidFill>
                      <a:prstDash val="solid"/>
                      <a:round/>
                      <a:headEnd type="none" w="med" len="med"/>
                      <a:tailEnd type="none" w="med" len="med"/>
                    </a:lnL>
                    <a:lnT w="12700" cap="flat" cmpd="sng" algn="ctr">
                      <a:solidFill>
                        <a:srgbClr val="808080">
                          <a:lumMod val="75000"/>
                        </a:srgbClr>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c hMerge="1">
                  <a:txBody>
                    <a:bodyPr/>
                    <a:lstStyle/>
                    <a:p>
                      <a:endParaRPr lang="en-US"/>
                    </a:p>
                  </a:txBody>
                  <a:tcPr/>
                </a:tc>
                <a:tc>
                  <a:txBody>
                    <a:bodyPr/>
                    <a:lstStyle/>
                    <a:p>
                      <a:pPr algn="r"/>
                      <a:r>
                        <a:rPr lang="en-US" sz="1400" b="1" i="1" dirty="0" smtClean="0">
                          <a:solidFill>
                            <a:schemeClr val="tx1"/>
                          </a:solidFill>
                        </a:rPr>
                        <a:t>E</a:t>
                      </a:r>
                      <a:r>
                        <a:rPr lang="en-US" sz="1400" b="1" dirty="0" smtClean="0">
                          <a:solidFill>
                            <a:schemeClr val="tx1"/>
                          </a:solidFill>
                        </a:rPr>
                        <a:t>'˚ (V)</a:t>
                      </a:r>
                      <a:endParaRPr lang="en-US" sz="1400" b="1" dirty="0">
                        <a:solidFill>
                          <a:schemeClr val="tx1"/>
                        </a:solidFill>
                      </a:endParaRPr>
                    </a:p>
                  </a:txBody>
                  <a:tcPr marL="91455" marR="91455" marT="45709" marB="45709" anchor="ctr">
                    <a:lnR w="12700" cap="flat" cmpd="sng" algn="ctr">
                      <a:solidFill>
                        <a:srgbClr val="808080">
                          <a:lumMod val="75000"/>
                        </a:srgbClr>
                      </a:solidFill>
                      <a:prstDash val="solid"/>
                      <a:round/>
                      <a:headEnd type="none" w="med" len="med"/>
                      <a:tailEnd type="none" w="med" len="med"/>
                    </a:lnR>
                    <a:lnT w="12700" cap="flat" cmpd="sng" algn="ctr">
                      <a:solidFill>
                        <a:srgbClr val="808080">
                          <a:lumMod val="75000"/>
                        </a:srgbClr>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E5E4"/>
                    </a:solidFill>
                  </a:tcPr>
                </a:tc>
              </a:tr>
              <a:tr h="304727">
                <a:tc gridSpan="2">
                  <a:txBody>
                    <a:bodyPr/>
                    <a:lstStyle/>
                    <a:p>
                      <a:pPr algn="l"/>
                      <a:r>
                        <a:rPr lang="en-US" sz="1400" b="0" i="0" baseline="0" dirty="0" smtClean="0">
                          <a:solidFill>
                            <a:srgbClr val="000000"/>
                          </a:solidFill>
                        </a:rPr>
                        <a:t>Pyruvate</a:t>
                      </a:r>
                      <a:r>
                        <a:rPr lang="en-US" sz="1400" b="0" i="0" baseline="30000" dirty="0" smtClean="0">
                          <a:solidFill>
                            <a:srgbClr val="000000"/>
                          </a:solidFill>
                        </a:rPr>
                        <a:t>–</a:t>
                      </a:r>
                      <a:r>
                        <a:rPr lang="en-US" sz="1400" b="0" i="0" baseline="0" dirty="0" smtClean="0">
                          <a:solidFill>
                            <a:srgbClr val="000000"/>
                          </a:solidFill>
                        </a:rPr>
                        <a:t> + 2H + 2</a:t>
                      </a:r>
                      <a:r>
                        <a:rPr lang="en-US" sz="1400" b="0" i="1" baseline="0" dirty="0"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lactate</a:t>
                      </a:r>
                      <a:r>
                        <a:rPr lang="en-US" sz="1400" b="0" i="0" baseline="30000" dirty="0" smtClean="0">
                          <a:solidFill>
                            <a:srgbClr val="000000"/>
                          </a:solidFill>
                        </a:rPr>
                        <a:t>–</a:t>
                      </a:r>
                      <a:r>
                        <a:rPr lang="en-US" sz="1400" b="0" i="0" baseline="0" dirty="0" smtClean="0">
                          <a:solidFill>
                            <a:srgbClr val="000000"/>
                          </a:solidFill>
                        </a:rPr>
                        <a:t>  </a:t>
                      </a:r>
                      <a:endParaRPr lang="en-US" sz="14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–0.185</a:t>
                      </a:r>
                      <a:endParaRPr lang="en-US" sz="1400" b="0" i="0" baseline="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727">
                <a:tc gridSpan="2">
                  <a:txBody>
                    <a:bodyPr/>
                    <a:lstStyle/>
                    <a:p>
                      <a:pPr algn="l"/>
                      <a:r>
                        <a:rPr lang="en-US" sz="1400" b="0" i="0" baseline="0" dirty="0" smtClean="0">
                          <a:solidFill>
                            <a:srgbClr val="000000"/>
                          </a:solidFill>
                        </a:rPr>
                        <a:t>Acetaldehyde + 2H</a:t>
                      </a:r>
                      <a:r>
                        <a:rPr lang="en-US" sz="1400" b="0" i="0" baseline="30000" dirty="0" smtClean="0">
                          <a:solidFill>
                            <a:srgbClr val="000000"/>
                          </a:solidFill>
                        </a:rPr>
                        <a:t>+</a:t>
                      </a:r>
                      <a:r>
                        <a:rPr lang="en-US" sz="1400" b="0" i="0" baseline="0" dirty="0" smtClean="0">
                          <a:solidFill>
                            <a:srgbClr val="000000"/>
                          </a:solidFill>
                        </a:rPr>
                        <a:t> + 2</a:t>
                      </a:r>
                      <a:r>
                        <a:rPr lang="en-US" sz="1400" b="0" i="1" baseline="0" dirty="0"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ethanol</a:t>
                      </a:r>
                      <a:endParaRPr lang="en-US" sz="14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–0.197</a:t>
                      </a:r>
                      <a:endParaRPr lang="en-US" sz="1400" b="0" i="0" baseline="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727">
                <a:tc gridSpan="2">
                  <a:txBody>
                    <a:bodyPr/>
                    <a:lstStyle/>
                    <a:p>
                      <a:pPr algn="l"/>
                      <a:r>
                        <a:rPr lang="en-US" sz="1400" b="0" i="0" baseline="0" dirty="0" smtClean="0">
                          <a:solidFill>
                            <a:srgbClr val="000000"/>
                          </a:solidFill>
                        </a:rPr>
                        <a:t>FAD + 2H+ + 2</a:t>
                      </a:r>
                      <a:r>
                        <a:rPr lang="en-US" sz="1400" b="0" i="1" baseline="0" dirty="0"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FADH</a:t>
                      </a:r>
                      <a:r>
                        <a:rPr lang="en-US" sz="1400" b="0" i="0" baseline="-25000" dirty="0" smtClean="0">
                          <a:solidFill>
                            <a:srgbClr val="000000"/>
                          </a:solidFill>
                        </a:rPr>
                        <a:t>2</a:t>
                      </a:r>
                      <a:endParaRPr lang="en-US" sz="1400" b="0" i="0" baseline="-2500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–0.219</a:t>
                      </a:r>
                      <a:r>
                        <a:rPr lang="en-US" sz="1400" b="0" i="0" baseline="30000" dirty="0" smtClean="0">
                          <a:solidFill>
                            <a:srgbClr val="000000"/>
                          </a:solidFill>
                        </a:rPr>
                        <a:t>a</a:t>
                      </a:r>
                      <a:endParaRPr lang="en-US" sz="1400" b="0" i="0" baseline="3000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727">
                <a:tc gridSpan="2">
                  <a:txBody>
                    <a:bodyPr/>
                    <a:lstStyle/>
                    <a:p>
                      <a:pPr algn="l"/>
                      <a:r>
                        <a:rPr lang="en-US" sz="1400" b="0" i="0" baseline="0" dirty="0" smtClean="0">
                          <a:solidFill>
                            <a:srgbClr val="000000"/>
                          </a:solidFill>
                        </a:rPr>
                        <a:t>Glutathione + 2H</a:t>
                      </a:r>
                      <a:r>
                        <a:rPr lang="en-US" sz="1400" b="0" i="0" baseline="30000" dirty="0" smtClean="0">
                          <a:solidFill>
                            <a:srgbClr val="000000"/>
                          </a:solidFill>
                        </a:rPr>
                        <a:t>+</a:t>
                      </a:r>
                      <a:r>
                        <a:rPr lang="en-US" sz="1400" b="0" i="0" baseline="0" dirty="0" smtClean="0">
                          <a:solidFill>
                            <a:srgbClr val="000000"/>
                          </a:solidFill>
                        </a:rPr>
                        <a:t> + 2</a:t>
                      </a:r>
                      <a:r>
                        <a:rPr lang="en-US" sz="1400" b="0" i="1" baseline="0" dirty="0"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2 reduced glutathione</a:t>
                      </a:r>
                      <a:endParaRPr lang="en-US" sz="14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–0.23</a:t>
                      </a:r>
                      <a:endParaRPr lang="en-US" sz="1400" b="0" i="0" baseline="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727">
                <a:tc gridSpan="2">
                  <a:txBody>
                    <a:bodyPr/>
                    <a:lstStyle/>
                    <a:p>
                      <a:pPr algn="l"/>
                      <a:r>
                        <a:rPr lang="en-US" sz="1400" b="0" i="0" baseline="0" dirty="0" smtClean="0">
                          <a:solidFill>
                            <a:srgbClr val="000000"/>
                          </a:solidFill>
                        </a:rPr>
                        <a:t>S + 2H</a:t>
                      </a:r>
                      <a:r>
                        <a:rPr lang="en-US" sz="1400" b="0" i="0" baseline="30000" dirty="0" smtClean="0">
                          <a:solidFill>
                            <a:srgbClr val="000000"/>
                          </a:solidFill>
                        </a:rPr>
                        <a:t>+</a:t>
                      </a:r>
                      <a:r>
                        <a:rPr lang="en-US" sz="1400" b="0" i="0" baseline="0" dirty="0" smtClean="0">
                          <a:solidFill>
                            <a:srgbClr val="000000"/>
                          </a:solidFill>
                        </a:rPr>
                        <a:t> + 2</a:t>
                      </a:r>
                      <a:r>
                        <a:rPr lang="en-US" sz="1400" b="0" i="1" baseline="0" dirty="0"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H</a:t>
                      </a:r>
                      <a:r>
                        <a:rPr lang="en-US" sz="1400" b="0" i="0" baseline="-25000" dirty="0" smtClean="0">
                          <a:solidFill>
                            <a:srgbClr val="000000"/>
                          </a:solidFill>
                        </a:rPr>
                        <a:t>2</a:t>
                      </a:r>
                      <a:r>
                        <a:rPr lang="en-US" sz="1400" b="0" i="0" baseline="0" dirty="0" smtClean="0">
                          <a:solidFill>
                            <a:srgbClr val="000000"/>
                          </a:solidFill>
                        </a:rPr>
                        <a:t>S</a:t>
                      </a:r>
                      <a:endParaRPr lang="en-US" sz="14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–0.243</a:t>
                      </a:r>
                      <a:endParaRPr lang="en-US" sz="1400" b="0" i="0" baseline="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727">
                <a:tc gridSpan="2">
                  <a:txBody>
                    <a:bodyPr/>
                    <a:lstStyle/>
                    <a:p>
                      <a:pPr algn="l"/>
                      <a:r>
                        <a:rPr lang="en-US" sz="1400" b="0" i="0" baseline="0" dirty="0" err="1" smtClean="0">
                          <a:solidFill>
                            <a:srgbClr val="000000"/>
                          </a:solidFill>
                        </a:rPr>
                        <a:t>Lipoic</a:t>
                      </a:r>
                      <a:r>
                        <a:rPr lang="en-US" sz="1400" b="0" i="0" baseline="0" dirty="0" smtClean="0">
                          <a:solidFill>
                            <a:srgbClr val="000000"/>
                          </a:solidFill>
                        </a:rPr>
                        <a:t> acid + 2H</a:t>
                      </a:r>
                      <a:r>
                        <a:rPr lang="en-US" sz="1400" b="0" i="0" baseline="30000" dirty="0" smtClean="0">
                          <a:solidFill>
                            <a:srgbClr val="000000"/>
                          </a:solidFill>
                        </a:rPr>
                        <a:t>+</a:t>
                      </a:r>
                      <a:r>
                        <a:rPr lang="en-US" sz="1400" b="0" i="0" baseline="0" dirty="0" smtClean="0">
                          <a:solidFill>
                            <a:srgbClr val="000000"/>
                          </a:solidFill>
                        </a:rPr>
                        <a:t> + 2</a:t>
                      </a:r>
                      <a:r>
                        <a:rPr lang="en-US" sz="1400" b="0" i="1" baseline="0" dirty="0"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a:t>
                      </a:r>
                      <a:r>
                        <a:rPr lang="en-US" sz="1400" b="0" i="0" baseline="0" dirty="0" err="1" smtClean="0">
                          <a:solidFill>
                            <a:srgbClr val="000000"/>
                          </a:solidFill>
                        </a:rPr>
                        <a:t>dihydrolipoic</a:t>
                      </a:r>
                      <a:r>
                        <a:rPr lang="en-US" sz="1400" b="0" i="0" baseline="0" dirty="0" smtClean="0">
                          <a:solidFill>
                            <a:srgbClr val="000000"/>
                          </a:solidFill>
                        </a:rPr>
                        <a:t> acid</a:t>
                      </a:r>
                      <a:endParaRPr lang="en-US" sz="14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–0.29</a:t>
                      </a:r>
                      <a:endParaRPr lang="en-US" sz="1400" b="0" i="0" baseline="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727">
                <a:tc gridSpan="2">
                  <a:txBody>
                    <a:bodyPr/>
                    <a:lstStyle/>
                    <a:p>
                      <a:pPr algn="l"/>
                      <a:r>
                        <a:rPr lang="en-US" sz="1400" b="0" i="0" baseline="0" dirty="0" smtClean="0">
                          <a:solidFill>
                            <a:srgbClr val="000000"/>
                          </a:solidFill>
                        </a:rPr>
                        <a:t>NAD</a:t>
                      </a:r>
                      <a:r>
                        <a:rPr lang="en-US" sz="1400" b="0" i="0" baseline="30000" dirty="0" smtClean="0">
                          <a:solidFill>
                            <a:srgbClr val="000000"/>
                          </a:solidFill>
                        </a:rPr>
                        <a:t>+</a:t>
                      </a:r>
                      <a:r>
                        <a:rPr lang="en-US" sz="1400" b="0" i="0" baseline="0" dirty="0" smtClean="0">
                          <a:solidFill>
                            <a:srgbClr val="000000"/>
                          </a:solidFill>
                        </a:rPr>
                        <a:t> + H</a:t>
                      </a:r>
                      <a:r>
                        <a:rPr lang="en-US" sz="1400" b="0" i="0" baseline="30000" dirty="0" smtClean="0">
                          <a:solidFill>
                            <a:srgbClr val="000000"/>
                          </a:solidFill>
                        </a:rPr>
                        <a:t>+</a:t>
                      </a:r>
                      <a:r>
                        <a:rPr lang="en-US" sz="1400" b="0" i="0" baseline="0" dirty="0" smtClean="0">
                          <a:solidFill>
                            <a:srgbClr val="000000"/>
                          </a:solidFill>
                        </a:rPr>
                        <a:t> + 2</a:t>
                      </a:r>
                      <a:r>
                        <a:rPr lang="en-US" sz="1400" b="0" i="1" baseline="0" dirty="0"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NADH</a:t>
                      </a:r>
                      <a:endParaRPr lang="en-US" sz="14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–0.320</a:t>
                      </a:r>
                      <a:endParaRPr lang="en-US" sz="1400" b="0" i="0" baseline="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727">
                <a:tc gridSpan="2">
                  <a:txBody>
                    <a:bodyPr/>
                    <a:lstStyle/>
                    <a:p>
                      <a:pPr algn="l"/>
                      <a:r>
                        <a:rPr lang="en-US" sz="1400" b="0" i="0" baseline="0" dirty="0" smtClean="0">
                          <a:solidFill>
                            <a:srgbClr val="000000"/>
                          </a:solidFill>
                        </a:rPr>
                        <a:t>NADP</a:t>
                      </a:r>
                      <a:r>
                        <a:rPr lang="en-US" sz="1400" b="0" i="0" baseline="30000" dirty="0" smtClean="0">
                          <a:solidFill>
                            <a:srgbClr val="000000"/>
                          </a:solidFill>
                        </a:rPr>
                        <a:t>+</a:t>
                      </a:r>
                      <a:r>
                        <a:rPr lang="en-US" sz="1400" b="0" i="0" baseline="0" dirty="0" smtClean="0">
                          <a:solidFill>
                            <a:srgbClr val="000000"/>
                          </a:solidFill>
                        </a:rPr>
                        <a:t> + H</a:t>
                      </a:r>
                      <a:r>
                        <a:rPr lang="en-US" sz="1400" b="0" i="0" baseline="30000" dirty="0" smtClean="0">
                          <a:solidFill>
                            <a:srgbClr val="000000"/>
                          </a:solidFill>
                        </a:rPr>
                        <a:t>+</a:t>
                      </a:r>
                      <a:r>
                        <a:rPr lang="en-US" sz="1400" b="0" i="0" baseline="0" dirty="0" smtClean="0">
                          <a:solidFill>
                            <a:srgbClr val="000000"/>
                          </a:solidFill>
                        </a:rPr>
                        <a:t> + 2</a:t>
                      </a:r>
                      <a:r>
                        <a:rPr lang="en-US" sz="1400" b="0" i="1" baseline="0" dirty="0"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NADPH</a:t>
                      </a:r>
                      <a:endParaRPr lang="en-US" sz="14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–0.324</a:t>
                      </a:r>
                      <a:endParaRPr lang="en-US" sz="1400" b="0" i="0" baseline="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727">
                <a:tc gridSpan="2">
                  <a:txBody>
                    <a:bodyPr/>
                    <a:lstStyle/>
                    <a:p>
                      <a:pPr algn="l"/>
                      <a:r>
                        <a:rPr lang="en-US" sz="1400" b="0" i="0" baseline="0" dirty="0" err="1" smtClean="0">
                          <a:solidFill>
                            <a:srgbClr val="000000"/>
                          </a:solidFill>
                        </a:rPr>
                        <a:t>Acetoacetate</a:t>
                      </a:r>
                      <a:r>
                        <a:rPr lang="en-US" sz="1400" b="0" i="0" baseline="0" dirty="0" smtClean="0">
                          <a:solidFill>
                            <a:srgbClr val="000000"/>
                          </a:solidFill>
                        </a:rPr>
                        <a:t> + 2H</a:t>
                      </a:r>
                      <a:r>
                        <a:rPr lang="en-US" sz="1400" b="0" i="0" baseline="30000" dirty="0" smtClean="0">
                          <a:solidFill>
                            <a:srgbClr val="000000"/>
                          </a:solidFill>
                        </a:rPr>
                        <a:t>+</a:t>
                      </a:r>
                      <a:r>
                        <a:rPr lang="en-US" sz="1400" b="0" i="0" baseline="0" dirty="0" smtClean="0">
                          <a:solidFill>
                            <a:srgbClr val="000000"/>
                          </a:solidFill>
                        </a:rPr>
                        <a:t> + 2</a:t>
                      </a:r>
                      <a:r>
                        <a:rPr lang="en-US" sz="1400" b="0" i="1" baseline="0" dirty="0"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a:t>
                      </a:r>
                      <a:r>
                        <a:rPr lang="en-US" sz="1400" b="0" i="1" baseline="0" dirty="0" err="1" smtClean="0">
                          <a:solidFill>
                            <a:srgbClr val="000000"/>
                          </a:solidFill>
                        </a:rPr>
                        <a:t>β</a:t>
                      </a:r>
                      <a:r>
                        <a:rPr lang="en-US" sz="1400" b="0" i="0" baseline="0" dirty="0" err="1" smtClean="0">
                          <a:solidFill>
                            <a:srgbClr val="000000"/>
                          </a:solidFill>
                        </a:rPr>
                        <a:t>-hydroxybutyrate</a:t>
                      </a:r>
                      <a:endParaRPr lang="en-US" sz="14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–0.346</a:t>
                      </a:r>
                      <a:endParaRPr lang="en-US" sz="1400" b="0" i="0" baseline="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727">
                <a:tc gridSpan="2">
                  <a:txBody>
                    <a:bodyPr/>
                    <a:lstStyle/>
                    <a:p>
                      <a:pPr algn="l"/>
                      <a:r>
                        <a:rPr lang="en-US" sz="1400" b="0" i="1" baseline="0" dirty="0" err="1" smtClean="0">
                          <a:solidFill>
                            <a:srgbClr val="000000"/>
                          </a:solidFill>
                        </a:rPr>
                        <a:t>α</a:t>
                      </a:r>
                      <a:r>
                        <a:rPr lang="en-US" sz="1400" b="0" i="0" baseline="0" dirty="0" err="1" smtClean="0">
                          <a:solidFill>
                            <a:srgbClr val="000000"/>
                          </a:solidFill>
                        </a:rPr>
                        <a:t>-Ketoglutarate</a:t>
                      </a:r>
                      <a:r>
                        <a:rPr lang="en-US" sz="1400" b="0" i="0" baseline="0" dirty="0" smtClean="0">
                          <a:solidFill>
                            <a:srgbClr val="000000"/>
                          </a:solidFill>
                        </a:rPr>
                        <a:t> + CO</a:t>
                      </a:r>
                      <a:r>
                        <a:rPr lang="en-US" sz="1400" b="0" i="0" baseline="-25000" dirty="0" smtClean="0">
                          <a:solidFill>
                            <a:srgbClr val="000000"/>
                          </a:solidFill>
                        </a:rPr>
                        <a:t>2</a:t>
                      </a:r>
                      <a:r>
                        <a:rPr lang="en-US" sz="1400" b="0" i="0" baseline="0" dirty="0" smtClean="0">
                          <a:solidFill>
                            <a:srgbClr val="000000"/>
                          </a:solidFill>
                        </a:rPr>
                        <a:t> + 2H</a:t>
                      </a:r>
                      <a:r>
                        <a:rPr lang="en-US" sz="1400" b="0" i="0" baseline="30000" dirty="0" smtClean="0">
                          <a:solidFill>
                            <a:srgbClr val="000000"/>
                          </a:solidFill>
                        </a:rPr>
                        <a:t>+</a:t>
                      </a:r>
                      <a:r>
                        <a:rPr lang="en-US" sz="1400" b="0" i="0" baseline="0" dirty="0" smtClean="0">
                          <a:solidFill>
                            <a:srgbClr val="000000"/>
                          </a:solidFill>
                        </a:rPr>
                        <a:t> + 2</a:t>
                      </a:r>
                      <a:r>
                        <a:rPr lang="en-US" sz="1400" b="0" i="1" baseline="0" dirty="0"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a:t>
                      </a:r>
                      <a:r>
                        <a:rPr lang="en-US" sz="1400" b="0" i="0" baseline="0" dirty="0" err="1" smtClean="0">
                          <a:solidFill>
                            <a:srgbClr val="000000"/>
                          </a:solidFill>
                        </a:rPr>
                        <a:t>isocitrate</a:t>
                      </a:r>
                      <a:endParaRPr lang="en-US" sz="14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–0.38</a:t>
                      </a:r>
                      <a:endParaRPr lang="en-US" sz="1400" b="0" i="0" baseline="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727">
                <a:tc gridSpan="2">
                  <a:txBody>
                    <a:bodyPr/>
                    <a:lstStyle/>
                    <a:p>
                      <a:pPr algn="l"/>
                      <a:r>
                        <a:rPr lang="en-US" sz="1400" b="0" i="0" baseline="0" dirty="0" smtClean="0">
                          <a:solidFill>
                            <a:srgbClr val="000000"/>
                          </a:solidFill>
                        </a:rPr>
                        <a:t>2H</a:t>
                      </a:r>
                      <a:r>
                        <a:rPr lang="en-US" sz="1400" b="0" i="0" baseline="30000" dirty="0" smtClean="0">
                          <a:solidFill>
                            <a:srgbClr val="000000"/>
                          </a:solidFill>
                        </a:rPr>
                        <a:t>+</a:t>
                      </a:r>
                      <a:r>
                        <a:rPr lang="en-US" sz="1400" b="0" i="0" baseline="0" dirty="0" smtClean="0">
                          <a:solidFill>
                            <a:srgbClr val="000000"/>
                          </a:solidFill>
                        </a:rPr>
                        <a:t> + 2</a:t>
                      </a:r>
                      <a:r>
                        <a:rPr lang="en-US" sz="1400" b="0" i="1" baseline="0" dirty="0"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H</a:t>
                      </a:r>
                      <a:r>
                        <a:rPr lang="en-US" sz="1400" b="0" i="0" baseline="-25000" dirty="0" smtClean="0">
                          <a:solidFill>
                            <a:srgbClr val="000000"/>
                          </a:solidFill>
                        </a:rPr>
                        <a:t>2</a:t>
                      </a:r>
                      <a:r>
                        <a:rPr lang="en-US" sz="1400" b="0" i="0" baseline="0" dirty="0" smtClean="0">
                          <a:solidFill>
                            <a:srgbClr val="000000"/>
                          </a:solidFill>
                        </a:rPr>
                        <a:t> (at pH 7)</a:t>
                      </a:r>
                      <a:endParaRPr lang="en-US" sz="14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–0.414</a:t>
                      </a:r>
                      <a:endParaRPr lang="en-US" sz="1400" b="0" i="0" baseline="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04727">
                <a:tc gridSpan="2">
                  <a:txBody>
                    <a:bodyPr/>
                    <a:lstStyle/>
                    <a:p>
                      <a:pPr algn="l"/>
                      <a:r>
                        <a:rPr lang="en-US" sz="1400" b="0" i="0" baseline="0" dirty="0" err="1" smtClean="0">
                          <a:solidFill>
                            <a:srgbClr val="000000"/>
                          </a:solidFill>
                        </a:rPr>
                        <a:t>Ferredoxin</a:t>
                      </a:r>
                      <a:r>
                        <a:rPr lang="en-US" sz="1400" b="0" i="0" baseline="0" dirty="0" smtClean="0">
                          <a:solidFill>
                            <a:srgbClr val="000000"/>
                          </a:solidFill>
                        </a:rPr>
                        <a:t> (Fe</a:t>
                      </a:r>
                      <a:r>
                        <a:rPr lang="en-US" sz="1400" b="0" i="0" baseline="30000" dirty="0" smtClean="0">
                          <a:solidFill>
                            <a:srgbClr val="000000"/>
                          </a:solidFill>
                        </a:rPr>
                        <a:t>3+</a:t>
                      </a:r>
                      <a:r>
                        <a:rPr lang="en-US" sz="1400" b="0" i="0" baseline="0" dirty="0" smtClean="0">
                          <a:solidFill>
                            <a:srgbClr val="000000"/>
                          </a:solidFill>
                        </a:rPr>
                        <a:t>) + </a:t>
                      </a:r>
                      <a:r>
                        <a:rPr lang="en-US" sz="1400" b="0" i="1" baseline="0" dirty="0" err="1" smtClean="0">
                          <a:solidFill>
                            <a:srgbClr val="000000"/>
                          </a:solidFill>
                        </a:rPr>
                        <a:t>e</a:t>
                      </a:r>
                      <a:r>
                        <a:rPr lang="en-US" sz="1400" b="0" i="0" baseline="30000" dirty="0" smtClean="0">
                          <a:solidFill>
                            <a:srgbClr val="000000"/>
                          </a:solidFill>
                        </a:rPr>
                        <a:t>–</a:t>
                      </a:r>
                      <a:r>
                        <a:rPr lang="en-US" sz="1400" b="0" i="0" baseline="0" dirty="0" smtClean="0">
                          <a:solidFill>
                            <a:srgbClr val="000000"/>
                          </a:solidFill>
                        </a:rPr>
                        <a:t> </a:t>
                      </a:r>
                      <a:r>
                        <a:rPr lang="en-US" sz="1100" b="0" i="0" baseline="0" dirty="0" err="1" smtClean="0">
                          <a:solidFill>
                            <a:srgbClr val="000000"/>
                          </a:solidFill>
                          <a:sym typeface="Wingdings"/>
                        </a:rPr>
                        <a:t></a:t>
                      </a:r>
                      <a:r>
                        <a:rPr lang="en-US" sz="1400" b="0" i="0" baseline="0" dirty="0" smtClean="0">
                          <a:solidFill>
                            <a:srgbClr val="000000"/>
                          </a:solidFill>
                        </a:rPr>
                        <a:t> </a:t>
                      </a:r>
                      <a:r>
                        <a:rPr lang="en-US" sz="1400" b="0" i="0" baseline="0" dirty="0" err="1" smtClean="0">
                          <a:solidFill>
                            <a:srgbClr val="000000"/>
                          </a:solidFill>
                        </a:rPr>
                        <a:t>ferredoxin</a:t>
                      </a:r>
                      <a:r>
                        <a:rPr lang="en-US" sz="1400" b="0" i="0" baseline="0" dirty="0" smtClean="0">
                          <a:solidFill>
                            <a:srgbClr val="000000"/>
                          </a:solidFill>
                        </a:rPr>
                        <a:t> (Fe</a:t>
                      </a:r>
                      <a:r>
                        <a:rPr lang="en-US" sz="1400" b="0" i="0" baseline="30000" dirty="0" smtClean="0">
                          <a:solidFill>
                            <a:srgbClr val="000000"/>
                          </a:solidFill>
                        </a:rPr>
                        <a:t>2+</a:t>
                      </a:r>
                      <a:r>
                        <a:rPr lang="en-US" sz="1400" b="0" i="0" baseline="0" dirty="0" smtClean="0">
                          <a:solidFill>
                            <a:srgbClr val="000000"/>
                          </a:solidFill>
                        </a:rPr>
                        <a:t>)</a:t>
                      </a:r>
                      <a:endParaRPr lang="en-US" sz="14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US" sz="1400" b="0" i="0" baseline="0" dirty="0" smtClean="0">
                          <a:solidFill>
                            <a:srgbClr val="000000"/>
                          </a:solidFill>
                        </a:rPr>
                        <a:t>–0.432</a:t>
                      </a:r>
                      <a:endParaRPr lang="en-US" sz="1400" b="0" i="0" baseline="0" dirty="0">
                        <a:solidFill>
                          <a:srgbClr val="000000"/>
                        </a:solidFill>
                      </a:endParaRPr>
                    </a:p>
                  </a:txBody>
                  <a:tcPr marL="91455" marR="91455" marT="45709" marB="45709">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761818">
                <a:tc gridSpan="3">
                  <a:txBody>
                    <a:bodyPr/>
                    <a:lstStyle/>
                    <a:p>
                      <a:pPr algn="l"/>
                      <a:r>
                        <a:rPr lang="en-US" sz="1100" b="0" i="0" baseline="0" dirty="0" smtClean="0">
                          <a:solidFill>
                            <a:srgbClr val="000000"/>
                          </a:solidFill>
                        </a:rPr>
                        <a:t>Source: Data mostly from R. A. Loach, in </a:t>
                      </a:r>
                      <a:r>
                        <a:rPr lang="en-US" sz="1100" b="0" i="1" baseline="0" dirty="0" smtClean="0">
                          <a:solidFill>
                            <a:srgbClr val="000000"/>
                          </a:solidFill>
                        </a:rPr>
                        <a:t>Handbook of Biochemistry and Molecular Biology</a:t>
                      </a:r>
                      <a:r>
                        <a:rPr lang="en-US" sz="1100" b="0" i="0" baseline="0" dirty="0" smtClean="0">
                          <a:solidFill>
                            <a:srgbClr val="000000"/>
                          </a:solidFill>
                        </a:rPr>
                        <a:t>, 3rd </a:t>
                      </a:r>
                      <a:r>
                        <a:rPr lang="en-US" sz="1100" b="0" i="0" baseline="0" dirty="0" err="1" smtClean="0">
                          <a:solidFill>
                            <a:srgbClr val="000000"/>
                          </a:solidFill>
                        </a:rPr>
                        <a:t>edn</a:t>
                      </a:r>
                      <a:r>
                        <a:rPr lang="en-US" sz="1100" b="0" i="0" baseline="0" dirty="0" smtClean="0">
                          <a:solidFill>
                            <a:srgbClr val="000000"/>
                          </a:solidFill>
                        </a:rPr>
                        <a:t> (G. D. </a:t>
                      </a:r>
                      <a:r>
                        <a:rPr lang="en-US" sz="1100" b="0" i="0" baseline="0" dirty="0" err="1" smtClean="0">
                          <a:solidFill>
                            <a:srgbClr val="000000"/>
                          </a:solidFill>
                        </a:rPr>
                        <a:t>Fasman</a:t>
                      </a:r>
                      <a:r>
                        <a:rPr lang="en-US" sz="1100" b="0" i="0" baseline="0" dirty="0" smtClean="0">
                          <a:solidFill>
                            <a:srgbClr val="000000"/>
                          </a:solidFill>
                        </a:rPr>
                        <a:t>, ed.), </a:t>
                      </a:r>
                      <a:r>
                        <a:rPr lang="en-US" sz="1100" b="0" i="1" baseline="0" dirty="0" smtClean="0">
                          <a:solidFill>
                            <a:srgbClr val="000000"/>
                          </a:solidFill>
                        </a:rPr>
                        <a:t>Physical and Chemical Data</a:t>
                      </a:r>
                      <a:r>
                        <a:rPr lang="en-US" sz="1100" b="0" i="0" baseline="0" dirty="0" smtClean="0">
                          <a:solidFill>
                            <a:srgbClr val="000000"/>
                          </a:solidFill>
                        </a:rPr>
                        <a:t>, Vol. 1, </a:t>
                      </a:r>
                      <a:r>
                        <a:rPr lang="en-US" sz="1100" b="0" i="0" baseline="0" dirty="0" err="1" smtClean="0">
                          <a:solidFill>
                            <a:srgbClr val="000000"/>
                          </a:solidFill>
                        </a:rPr>
                        <a:t>p</a:t>
                      </a:r>
                      <a:r>
                        <a:rPr lang="en-US" sz="1100" b="0" i="0" baseline="0" dirty="0" smtClean="0">
                          <a:solidFill>
                            <a:srgbClr val="000000"/>
                          </a:solidFill>
                        </a:rPr>
                        <a:t>. 122, CRC Press, 1976.</a:t>
                      </a:r>
                    </a:p>
                    <a:p>
                      <a:pPr algn="l"/>
                      <a:r>
                        <a:rPr lang="en-US" sz="1100" b="0" i="0" baseline="30000" dirty="0" err="1" smtClean="0">
                          <a:solidFill>
                            <a:srgbClr val="000000"/>
                          </a:solidFill>
                        </a:rPr>
                        <a:t>a</a:t>
                      </a:r>
                      <a:r>
                        <a:rPr lang="en-US" sz="1100" b="0" i="0" baseline="0" dirty="0" err="1" smtClean="0">
                          <a:solidFill>
                            <a:srgbClr val="000000"/>
                          </a:solidFill>
                        </a:rPr>
                        <a:t>This</a:t>
                      </a:r>
                      <a:r>
                        <a:rPr lang="en-US" sz="1100" b="0" i="0" baseline="0" dirty="0" smtClean="0">
                          <a:solidFill>
                            <a:srgbClr val="000000"/>
                          </a:solidFill>
                        </a:rPr>
                        <a:t> is the value for free FAD; FAD bound to a specific </a:t>
                      </a:r>
                      <a:r>
                        <a:rPr lang="en-US" sz="1100" b="0" i="0" baseline="0" dirty="0" err="1" smtClean="0">
                          <a:solidFill>
                            <a:srgbClr val="000000"/>
                          </a:solidFill>
                        </a:rPr>
                        <a:t>flavoprotein</a:t>
                      </a:r>
                      <a:r>
                        <a:rPr lang="en-US" sz="1100" b="0" i="0" baseline="0" dirty="0" smtClean="0">
                          <a:solidFill>
                            <a:srgbClr val="000000"/>
                          </a:solidFill>
                        </a:rPr>
                        <a:t> (e.g., </a:t>
                      </a:r>
                      <a:r>
                        <a:rPr lang="en-US" sz="1100" b="0" i="0" baseline="0" dirty="0" err="1" smtClean="0">
                          <a:solidFill>
                            <a:srgbClr val="000000"/>
                          </a:solidFill>
                        </a:rPr>
                        <a:t>succinate</a:t>
                      </a:r>
                      <a:r>
                        <a:rPr lang="en-US" sz="1100" b="0" i="0" baseline="0" dirty="0" smtClean="0">
                          <a:solidFill>
                            <a:srgbClr val="000000"/>
                          </a:solidFill>
                        </a:rPr>
                        <a:t> dehydrogenase) has a different </a:t>
                      </a:r>
                      <a:r>
                        <a:rPr lang="en-US" sz="1100" b="0" i="1" baseline="0" dirty="0" smtClean="0">
                          <a:solidFill>
                            <a:srgbClr val="000000"/>
                          </a:solidFill>
                        </a:rPr>
                        <a:t>E</a:t>
                      </a:r>
                      <a:r>
                        <a:rPr lang="en-US" sz="1100" b="0" i="0" baseline="0" dirty="0" smtClean="0">
                          <a:solidFill>
                            <a:srgbClr val="000000"/>
                          </a:solidFill>
                        </a:rPr>
                        <a:t>'˚ that depends on its protein environment.</a:t>
                      </a:r>
                      <a:endParaRPr lang="en-US" sz="1100" b="0" i="0" baseline="0" dirty="0">
                        <a:solidFill>
                          <a:srgbClr val="000000"/>
                        </a:solidFill>
                      </a:endParaRPr>
                    </a:p>
                  </a:txBody>
                  <a:tcPr marL="91455" marR="91455" marT="45709" marB="4570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r"/>
                      <a:endParaRPr lang="en-US" sz="1400" b="0" i="0" baseline="0" dirty="0">
                        <a:solidFill>
                          <a:srgbClr val="000000"/>
                        </a:solidFill>
                      </a:endParaRPr>
                    </a:p>
                  </a:txBody>
                  <a:tcPr>
                    <a:lnL w="12700"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748058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txBox="1">
            <a:spLocks noChangeArrowheads="1"/>
          </p:cNvSpPr>
          <p:nvPr/>
        </p:nvSpPr>
        <p:spPr bwMode="auto">
          <a:xfrm>
            <a:off x="0" y="0"/>
            <a:ext cx="9144000" cy="762000"/>
          </a:xfrm>
          <a:prstGeom prst="rect">
            <a:avLst/>
          </a:prstGeom>
          <a:solidFill>
            <a:srgbClr val="000000"/>
          </a:solidFill>
          <a:ln>
            <a:noFill/>
          </a:ln>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FFFFFF"/>
                </a:solidFill>
                <a:latin typeface="Calibri" charset="0"/>
              </a:rPr>
              <a:t>Complex II</a:t>
            </a:r>
          </a:p>
        </p:txBody>
      </p:sp>
      <p:pic>
        <p:nvPicPr>
          <p:cNvPr id="22532" name="Picture 5" descr="C:\Users\shannon.moloney\AppData\Local\Temp\wzc5a1\ch19\figure_19_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89" y="950913"/>
            <a:ext cx="4328902" cy="496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final_5db8532c40db070014316cca_17382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036" y="1605345"/>
            <a:ext cx="4753964" cy="2674105"/>
          </a:xfrm>
          <a:prstGeom prst="rect">
            <a:avLst/>
          </a:prstGeom>
        </p:spPr>
      </p:pic>
      <p:sp>
        <p:nvSpPr>
          <p:cNvPr id="7" name="Rectangle 2"/>
          <p:cNvSpPr txBox="1">
            <a:spLocks noChangeArrowheads="1"/>
          </p:cNvSpPr>
          <p:nvPr/>
        </p:nvSpPr>
        <p:spPr bwMode="auto">
          <a:xfrm>
            <a:off x="0" y="6016355"/>
            <a:ext cx="9144000" cy="876645"/>
          </a:xfrm>
          <a:prstGeom prst="rect">
            <a:avLst/>
          </a:prstGeom>
          <a:solidFill>
            <a:srgbClr val="000000"/>
          </a:solidFill>
          <a:ln>
            <a:noFill/>
          </a:ln>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marL="342900" indent="-342900" eaLnBrk="1" hangingPunct="1">
              <a:buFont typeface="Arial"/>
              <a:buChar char="•"/>
            </a:pPr>
            <a:r>
              <a:rPr lang="en-US" altLang="en-US" dirty="0" smtClean="0">
                <a:solidFill>
                  <a:srgbClr val="FFFFFF"/>
                </a:solidFill>
                <a:latin typeface="Calibri" charset="0"/>
              </a:rPr>
              <a:t>2 e- are passed from </a:t>
            </a:r>
            <a:r>
              <a:rPr lang="en-US" altLang="en-US" dirty="0" err="1" smtClean="0">
                <a:solidFill>
                  <a:srgbClr val="FFFFFF"/>
                </a:solidFill>
                <a:latin typeface="Calibri" charset="0"/>
              </a:rPr>
              <a:t>succcinate</a:t>
            </a:r>
            <a:r>
              <a:rPr lang="en-US" altLang="en-US" dirty="0" smtClean="0">
                <a:solidFill>
                  <a:srgbClr val="FFFFFF"/>
                </a:solidFill>
                <a:latin typeface="Calibri" charset="0"/>
              </a:rPr>
              <a:t> to FAD to Q, yielding QH</a:t>
            </a:r>
            <a:r>
              <a:rPr lang="en-US" altLang="en-US" baseline="-25000" dirty="0" smtClean="0">
                <a:solidFill>
                  <a:srgbClr val="FFFFFF"/>
                </a:solidFill>
                <a:latin typeface="Calibri" charset="0"/>
              </a:rPr>
              <a:t>2</a:t>
            </a:r>
          </a:p>
          <a:p>
            <a:pPr marL="342900" indent="-342900" eaLnBrk="1" hangingPunct="1">
              <a:buFont typeface="Arial"/>
              <a:buChar char="•"/>
            </a:pPr>
            <a:r>
              <a:rPr lang="en-US" altLang="en-US" dirty="0">
                <a:solidFill>
                  <a:srgbClr val="FFFFFF"/>
                </a:solidFill>
                <a:latin typeface="Calibri" charset="0"/>
              </a:rPr>
              <a:t>0</a:t>
            </a:r>
            <a:r>
              <a:rPr lang="en-US" altLang="en-US" dirty="0" smtClean="0">
                <a:solidFill>
                  <a:srgbClr val="FFFFFF"/>
                </a:solidFill>
                <a:latin typeface="Calibri" charset="0"/>
              </a:rPr>
              <a:t> H+ are pumped!</a:t>
            </a:r>
            <a:endParaRPr lang="en-US" altLang="en-US" dirty="0">
              <a:solidFill>
                <a:srgbClr val="FFFFFF"/>
              </a:solidFill>
              <a:latin typeface="Calibri" charset="0"/>
            </a:endParaRPr>
          </a:p>
        </p:txBody>
      </p:sp>
    </p:spTree>
    <p:extLst>
      <p:ext uri="{BB962C8B-B14F-4D97-AF65-F5344CB8AC3E}">
        <p14:creationId xmlns:p14="http://schemas.microsoft.com/office/powerpoint/2010/main" val="123512978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Users\shannon.moloney\AppData\Local\Temp\wz0678\ch19\figure_19_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3852"/>
            <a:ext cx="3932380" cy="453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p:cNvSpPr>
            <a:spLocks noGrp="1" noChangeArrowheads="1"/>
          </p:cNvSpPr>
          <p:nvPr>
            <p:ph type="title"/>
          </p:nvPr>
        </p:nvSpPr>
        <p:spPr>
          <a:xfrm>
            <a:off x="0" y="0"/>
            <a:ext cx="9144000" cy="793852"/>
          </a:xfrm>
          <a:solidFill>
            <a:srgbClr val="000000"/>
          </a:solidFill>
        </p:spPr>
        <p:txBody>
          <a:bodyPr>
            <a:normAutofit/>
          </a:bodyPr>
          <a:lstStyle/>
          <a:p>
            <a:pPr eaLnBrk="1" hangingPunct="1"/>
            <a:r>
              <a:rPr lang="en-US" altLang="en-US" sz="2800" b="1" dirty="0" err="1">
                <a:solidFill>
                  <a:srgbClr val="FFFFFF"/>
                </a:solidFill>
                <a:latin typeface="Calibri" charset="0"/>
                <a:ea typeface="MS PGothic" charset="-128"/>
                <a:cs typeface="Calibri" charset="0"/>
              </a:rPr>
              <a:t>Ubiquinone:Cytochrome</a:t>
            </a:r>
            <a:r>
              <a:rPr lang="en-US" altLang="en-US" sz="2800" b="1" dirty="0">
                <a:solidFill>
                  <a:srgbClr val="FFFFFF"/>
                </a:solidFill>
                <a:latin typeface="Calibri" charset="0"/>
                <a:ea typeface="MS PGothic" charset="-128"/>
                <a:cs typeface="Calibri" charset="0"/>
              </a:rPr>
              <a:t> </a:t>
            </a:r>
            <a:r>
              <a:rPr lang="en-US" altLang="en-US" sz="2800" b="1" i="1" dirty="0">
                <a:solidFill>
                  <a:srgbClr val="FFFFFF"/>
                </a:solidFill>
                <a:latin typeface="Calibri" charset="0"/>
                <a:ea typeface="MS PGothic" charset="-128"/>
                <a:cs typeface="Calibri" charset="0"/>
              </a:rPr>
              <a:t>c</a:t>
            </a:r>
            <a:r>
              <a:rPr lang="en-US" altLang="en-US" sz="2800" b="1" dirty="0">
                <a:solidFill>
                  <a:srgbClr val="FFFFFF"/>
                </a:solidFill>
                <a:latin typeface="Calibri" charset="0"/>
                <a:ea typeface="MS PGothic" charset="-128"/>
                <a:cs typeface="Calibri" charset="0"/>
              </a:rPr>
              <a:t> </a:t>
            </a:r>
            <a:r>
              <a:rPr lang="en-US" altLang="en-US" sz="2800" b="1" dirty="0" err="1">
                <a:solidFill>
                  <a:srgbClr val="FFFFFF"/>
                </a:solidFill>
                <a:latin typeface="Calibri" charset="0"/>
                <a:ea typeface="MS PGothic" charset="-128"/>
                <a:cs typeface="Calibri" charset="0"/>
              </a:rPr>
              <a:t>Oxidoreductase</a:t>
            </a:r>
            <a:r>
              <a:rPr lang="en-US" altLang="en-US" sz="2800" b="1" dirty="0">
                <a:solidFill>
                  <a:srgbClr val="FFFFFF"/>
                </a:solidFill>
                <a:latin typeface="Calibri" charset="0"/>
                <a:ea typeface="MS PGothic" charset="-128"/>
                <a:cs typeface="Calibri" charset="0"/>
              </a:rPr>
              <a:t>, </a:t>
            </a:r>
            <a:r>
              <a:rPr lang="en-US" altLang="en-US" sz="2800" b="1" dirty="0" smtClean="0">
                <a:solidFill>
                  <a:srgbClr val="FFFFFF"/>
                </a:solidFill>
                <a:latin typeface="Calibri" charset="0"/>
                <a:ea typeface="MS PGothic" charset="-128"/>
                <a:cs typeface="Calibri" charset="0"/>
              </a:rPr>
              <a:t>Complex </a:t>
            </a:r>
            <a:r>
              <a:rPr lang="en-US" altLang="en-US" sz="2800" b="1" dirty="0">
                <a:solidFill>
                  <a:srgbClr val="FFFFFF"/>
                </a:solidFill>
                <a:latin typeface="Calibri" charset="0"/>
                <a:ea typeface="MS PGothic" charset="-128"/>
                <a:cs typeface="Calibri" charset="0"/>
              </a:rPr>
              <a:t>III</a:t>
            </a:r>
          </a:p>
        </p:txBody>
      </p:sp>
      <p:sp>
        <p:nvSpPr>
          <p:cNvPr id="23555" name="Rectangle 3"/>
          <p:cNvSpPr>
            <a:spLocks noGrp="1" noChangeArrowheads="1"/>
          </p:cNvSpPr>
          <p:nvPr>
            <p:ph type="body" idx="1"/>
          </p:nvPr>
        </p:nvSpPr>
        <p:spPr>
          <a:xfrm>
            <a:off x="0" y="5115936"/>
            <a:ext cx="9144000" cy="1742064"/>
          </a:xfrm>
          <a:solidFill>
            <a:srgbClr val="000000"/>
          </a:solidFill>
        </p:spPr>
        <p:txBody>
          <a:bodyPr>
            <a:normAutofit/>
          </a:bodyPr>
          <a:lstStyle/>
          <a:p>
            <a:pPr eaLnBrk="1" hangingPunct="1"/>
            <a:r>
              <a:rPr lang="en-US" altLang="en-US" sz="2800" dirty="0">
                <a:solidFill>
                  <a:srgbClr val="FFFFFF"/>
                </a:solidFill>
                <a:latin typeface="Calibri" charset="0"/>
                <a:ea typeface="MS PGothic" charset="-128"/>
                <a:cs typeface="Calibri" charset="0"/>
              </a:rPr>
              <a:t>Uses two </a:t>
            </a:r>
            <a:r>
              <a:rPr lang="en-US" altLang="en-US" sz="2800" dirty="0" smtClean="0">
                <a:solidFill>
                  <a:srgbClr val="FFFFFF"/>
                </a:solidFill>
                <a:latin typeface="Calibri" charset="0"/>
                <a:ea typeface="MS PGothic" charset="-128"/>
                <a:cs typeface="Calibri" charset="0"/>
              </a:rPr>
              <a:t>e- from </a:t>
            </a:r>
            <a:r>
              <a:rPr lang="en-US" altLang="en-US" sz="2800" dirty="0">
                <a:solidFill>
                  <a:srgbClr val="FFFFFF"/>
                </a:solidFill>
                <a:latin typeface="Calibri" charset="0"/>
                <a:ea typeface="MS PGothic" charset="-128"/>
                <a:cs typeface="Calibri" charset="0"/>
              </a:rPr>
              <a:t>QH</a:t>
            </a:r>
            <a:r>
              <a:rPr lang="en-US" altLang="en-US" sz="2800" baseline="-25000" dirty="0">
                <a:solidFill>
                  <a:srgbClr val="FFFFFF"/>
                </a:solidFill>
                <a:latin typeface="Calibri" charset="0"/>
                <a:ea typeface="MS PGothic" charset="-128"/>
                <a:cs typeface="Calibri" charset="0"/>
              </a:rPr>
              <a:t>2</a:t>
            </a:r>
            <a:r>
              <a:rPr lang="en-US" altLang="en-US" sz="2800" dirty="0">
                <a:solidFill>
                  <a:srgbClr val="FFFFFF"/>
                </a:solidFill>
                <a:latin typeface="Calibri" charset="0"/>
                <a:ea typeface="MS PGothic" charset="-128"/>
                <a:cs typeface="Calibri" charset="0"/>
              </a:rPr>
              <a:t> to reduce two molecules of cytochrome </a:t>
            </a:r>
            <a:r>
              <a:rPr lang="en-US" altLang="en-US" sz="2800" i="1" dirty="0">
                <a:solidFill>
                  <a:srgbClr val="FFFFFF"/>
                </a:solidFill>
                <a:latin typeface="Calibri" charset="0"/>
                <a:ea typeface="MS PGothic" charset="-128"/>
                <a:cs typeface="Calibri" charset="0"/>
              </a:rPr>
              <a:t>c</a:t>
            </a:r>
          </a:p>
          <a:p>
            <a:pPr eaLnBrk="1" hangingPunct="1"/>
            <a:r>
              <a:rPr lang="en-US" altLang="en-US" sz="2800" dirty="0" smtClean="0">
                <a:solidFill>
                  <a:srgbClr val="FFFFFF"/>
                </a:solidFill>
                <a:latin typeface="Calibri" charset="0"/>
                <a:ea typeface="MS PGothic" charset="-128"/>
                <a:cs typeface="Calibri" charset="0"/>
              </a:rPr>
              <a:t>4 H+ are released into p-side. </a:t>
            </a:r>
            <a:endParaRPr lang="en-US" altLang="en-US" sz="2800" dirty="0">
              <a:solidFill>
                <a:srgbClr val="FFFFFF"/>
              </a:solidFill>
              <a:latin typeface="Calibri" charset="0"/>
              <a:ea typeface="MS PGothic" charset="-128"/>
              <a:cs typeface="Calibri" charset="0"/>
            </a:endParaRPr>
          </a:p>
        </p:txBody>
      </p:sp>
      <p:pic>
        <p:nvPicPr>
          <p:cNvPr id="2" name="Picture 1" descr="final_5db855681df34a001448cb44_91059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5174" y="1358370"/>
            <a:ext cx="5268826" cy="2963714"/>
          </a:xfrm>
          <a:prstGeom prst="rect">
            <a:avLst/>
          </a:prstGeom>
        </p:spPr>
      </p:pic>
    </p:spTree>
    <p:extLst>
      <p:ext uri="{BB962C8B-B14F-4D97-AF65-F5344CB8AC3E}">
        <p14:creationId xmlns:p14="http://schemas.microsoft.com/office/powerpoint/2010/main" val="5405646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txBox="1">
            <a:spLocks noChangeArrowheads="1"/>
          </p:cNvSpPr>
          <p:nvPr/>
        </p:nvSpPr>
        <p:spPr bwMode="auto">
          <a:xfrm>
            <a:off x="30163"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The Q Cycle: Overall Reaction</a:t>
            </a:r>
          </a:p>
        </p:txBody>
      </p:sp>
      <p:sp>
        <p:nvSpPr>
          <p:cNvPr id="28675"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8676" name="Picture 6" descr="C:\Users\shannon.moloney\AppData\Local\Temp\wz8892\ch19\figure_19_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76325"/>
            <a:ext cx="85344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08958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0"/>
            <a:ext cx="9144000" cy="685800"/>
          </a:xfrm>
        </p:spPr>
        <p:txBody>
          <a:bodyPr>
            <a:normAutofit fontScale="90000"/>
          </a:bodyPr>
          <a:lstStyle/>
          <a:p>
            <a:pPr eaLnBrk="1" hangingPunct="1"/>
            <a:r>
              <a:rPr lang="en-US" altLang="en-US">
                <a:latin typeface="Calibri" charset="0"/>
                <a:ea typeface="MS PGothic" charset="-128"/>
                <a:cs typeface="Calibri" charset="0"/>
              </a:rPr>
              <a:t>The Q Cycle</a:t>
            </a:r>
          </a:p>
        </p:txBody>
      </p:sp>
      <p:sp>
        <p:nvSpPr>
          <p:cNvPr id="25603" name="Rectangle 3"/>
          <p:cNvSpPr>
            <a:spLocks noGrp="1" noChangeArrowheads="1"/>
          </p:cNvSpPr>
          <p:nvPr>
            <p:ph type="body" idx="1"/>
          </p:nvPr>
        </p:nvSpPr>
        <p:spPr>
          <a:xfrm>
            <a:off x="304800" y="1066800"/>
            <a:ext cx="8534400" cy="3581400"/>
          </a:xfrm>
        </p:spPr>
        <p:txBody>
          <a:bodyPr>
            <a:normAutofit fontScale="92500" lnSpcReduction="10000"/>
          </a:bodyPr>
          <a:lstStyle/>
          <a:p>
            <a:pPr eaLnBrk="1" hangingPunct="1">
              <a:lnSpc>
                <a:spcPct val="90000"/>
              </a:lnSpc>
            </a:pPr>
            <a:r>
              <a:rPr lang="en-US" altLang="en-US" sz="2800">
                <a:latin typeface="Calibri" charset="0"/>
                <a:ea typeface="MS PGothic" charset="-128"/>
                <a:cs typeface="Calibri" charset="0"/>
              </a:rPr>
              <a:t>Experimentally, </a:t>
            </a:r>
            <a:r>
              <a:rPr lang="en-US" altLang="en-US" sz="2800">
                <a:solidFill>
                  <a:srgbClr val="0000FF"/>
                </a:solidFill>
                <a:latin typeface="Calibri" charset="0"/>
                <a:ea typeface="MS PGothic" charset="-128"/>
                <a:cs typeface="Calibri" charset="0"/>
              </a:rPr>
              <a:t>four protons</a:t>
            </a:r>
            <a:r>
              <a:rPr lang="en-US" altLang="en-US" sz="2800">
                <a:latin typeface="Calibri" charset="0"/>
                <a:ea typeface="MS PGothic" charset="-128"/>
                <a:cs typeface="Calibri" charset="0"/>
              </a:rPr>
              <a:t> are transported across the membrane per two electrons that reach cyt </a:t>
            </a:r>
            <a:r>
              <a:rPr lang="en-US" altLang="en-US" sz="2800" i="1">
                <a:latin typeface="Calibri" charset="0"/>
                <a:ea typeface="MS PGothic" charset="-128"/>
                <a:cs typeface="Calibri" charset="0"/>
              </a:rPr>
              <a:t>c</a:t>
            </a:r>
            <a:r>
              <a:rPr lang="en-US" altLang="en-US" sz="2800">
                <a:latin typeface="Calibri" charset="0"/>
                <a:ea typeface="MS PGothic" charset="-128"/>
                <a:cs typeface="Calibri" charset="0"/>
              </a:rPr>
              <a:t>.</a:t>
            </a:r>
          </a:p>
          <a:p>
            <a:pPr eaLnBrk="1" hangingPunct="1">
              <a:lnSpc>
                <a:spcPct val="90000"/>
              </a:lnSpc>
              <a:buClr>
                <a:schemeClr val="tx1"/>
              </a:buClr>
            </a:pPr>
            <a:r>
              <a:rPr lang="en-US" altLang="en-US" sz="2800">
                <a:solidFill>
                  <a:srgbClr val="0000FF"/>
                </a:solidFill>
                <a:latin typeface="Calibri" charset="0"/>
                <a:ea typeface="MS PGothic" charset="-128"/>
                <a:cs typeface="Calibri" charset="0"/>
              </a:rPr>
              <a:t>Two of the four protons</a:t>
            </a:r>
            <a:r>
              <a:rPr lang="en-US" altLang="en-US" sz="2800">
                <a:latin typeface="Calibri" charset="0"/>
                <a:ea typeface="MS PGothic" charset="-128"/>
                <a:cs typeface="Calibri" charset="0"/>
              </a:rPr>
              <a:t> come from QH</a:t>
            </a:r>
            <a:r>
              <a:rPr lang="en-US" altLang="en-US" sz="2800" baseline="-25000">
                <a:latin typeface="Calibri" charset="0"/>
                <a:ea typeface="MS PGothic" charset="-128"/>
                <a:cs typeface="Calibri" charset="0"/>
              </a:rPr>
              <a:t>2</a:t>
            </a:r>
            <a:r>
              <a:rPr lang="en-US" altLang="en-US" sz="2800">
                <a:solidFill>
                  <a:srgbClr val="000000"/>
                </a:solidFill>
                <a:latin typeface="Calibri" charset="0"/>
                <a:ea typeface="MS PGothic" charset="-128"/>
                <a:cs typeface="Calibri" charset="0"/>
              </a:rPr>
              <a:t>.</a:t>
            </a:r>
            <a:endParaRPr lang="en-US" altLang="en-US" sz="2800" baseline="-25000">
              <a:latin typeface="Calibri" charset="0"/>
              <a:ea typeface="MS PGothic" charset="-128"/>
              <a:cs typeface="Calibri" charset="0"/>
            </a:endParaRPr>
          </a:p>
          <a:p>
            <a:pPr eaLnBrk="1" hangingPunct="1">
              <a:lnSpc>
                <a:spcPct val="90000"/>
              </a:lnSpc>
              <a:buClr>
                <a:schemeClr val="tx1"/>
              </a:buClr>
            </a:pPr>
            <a:r>
              <a:rPr lang="en-US" altLang="en-US" sz="2800">
                <a:latin typeface="Calibri" charset="0"/>
                <a:ea typeface="MS PGothic" charset="-128"/>
                <a:cs typeface="Calibri" charset="0"/>
              </a:rPr>
              <a:t>The Q cycle provides a good model that explains how two additional protons are picked up from the matrix.</a:t>
            </a:r>
          </a:p>
          <a:p>
            <a:pPr eaLnBrk="1" hangingPunct="1">
              <a:lnSpc>
                <a:spcPct val="90000"/>
              </a:lnSpc>
              <a:buClr>
                <a:schemeClr val="tx1"/>
              </a:buClr>
            </a:pPr>
            <a:r>
              <a:rPr lang="en-US" altLang="en-US" sz="2800">
                <a:solidFill>
                  <a:srgbClr val="0000FF"/>
                </a:solidFill>
                <a:latin typeface="Calibri" charset="0"/>
                <a:ea typeface="MS PGothic" charset="-128"/>
                <a:cs typeface="Calibri" charset="0"/>
              </a:rPr>
              <a:t>Two</a:t>
            </a:r>
            <a:r>
              <a:rPr lang="en-US" altLang="en-US" sz="2800">
                <a:latin typeface="Calibri" charset="0"/>
                <a:ea typeface="MS PGothic" charset="-128"/>
                <a:cs typeface="Calibri" charset="0"/>
              </a:rPr>
              <a:t> molecules of QH</a:t>
            </a:r>
            <a:r>
              <a:rPr lang="en-US" altLang="en-US" sz="2800" baseline="-25000">
                <a:latin typeface="Calibri" charset="0"/>
                <a:ea typeface="MS PGothic" charset="-128"/>
                <a:cs typeface="Calibri" charset="0"/>
              </a:rPr>
              <a:t>2</a:t>
            </a:r>
            <a:r>
              <a:rPr lang="en-US" altLang="en-US" sz="2800">
                <a:latin typeface="Calibri" charset="0"/>
                <a:ea typeface="MS PGothic" charset="-128"/>
                <a:cs typeface="Calibri" charset="0"/>
              </a:rPr>
              <a:t> </a:t>
            </a:r>
            <a:r>
              <a:rPr lang="en-US" altLang="en-US" sz="2800">
                <a:solidFill>
                  <a:srgbClr val="0000FF"/>
                </a:solidFill>
                <a:latin typeface="Calibri" charset="0"/>
                <a:ea typeface="MS PGothic" charset="-128"/>
                <a:cs typeface="Calibri" charset="0"/>
              </a:rPr>
              <a:t>become oxidized, </a:t>
            </a:r>
            <a:r>
              <a:rPr lang="en-US" altLang="en-US" sz="2800">
                <a:latin typeface="Calibri" charset="0"/>
                <a:ea typeface="MS PGothic" charset="-128"/>
                <a:cs typeface="Calibri" charset="0"/>
              </a:rPr>
              <a:t>releasing protons into the IMS.</a:t>
            </a:r>
          </a:p>
          <a:p>
            <a:pPr eaLnBrk="1" hangingPunct="1">
              <a:lnSpc>
                <a:spcPct val="90000"/>
              </a:lnSpc>
              <a:buClr>
                <a:schemeClr val="tx1"/>
              </a:buClr>
            </a:pPr>
            <a:r>
              <a:rPr lang="en-US" altLang="en-US" sz="2800">
                <a:solidFill>
                  <a:srgbClr val="0000FF"/>
                </a:solidFill>
                <a:latin typeface="Calibri" charset="0"/>
                <a:ea typeface="MS PGothic" charset="-128"/>
                <a:cs typeface="Calibri" charset="0"/>
              </a:rPr>
              <a:t>One </a:t>
            </a:r>
            <a:r>
              <a:rPr lang="en-US" altLang="en-US" sz="2800">
                <a:latin typeface="Calibri" charset="0"/>
                <a:ea typeface="MS PGothic" charset="-128"/>
                <a:cs typeface="Calibri" charset="0"/>
              </a:rPr>
              <a:t>molecule becomes </a:t>
            </a:r>
            <a:r>
              <a:rPr lang="en-US" altLang="en-US" sz="2800">
                <a:solidFill>
                  <a:srgbClr val="0000FF"/>
                </a:solidFill>
                <a:latin typeface="Calibri" charset="0"/>
                <a:ea typeface="MS PGothic" charset="-128"/>
                <a:cs typeface="Calibri" charset="0"/>
              </a:rPr>
              <a:t>rereduced,</a:t>
            </a:r>
            <a:r>
              <a:rPr lang="en-US" altLang="en-US" sz="2800">
                <a:latin typeface="Calibri" charset="0"/>
                <a:ea typeface="MS PGothic" charset="-128"/>
                <a:cs typeface="Calibri" charset="0"/>
              </a:rPr>
              <a:t> thus a net transfer of </a:t>
            </a:r>
            <a:r>
              <a:rPr lang="en-US" altLang="en-US" sz="2800">
                <a:solidFill>
                  <a:srgbClr val="0000FF"/>
                </a:solidFill>
                <a:latin typeface="Calibri" charset="0"/>
                <a:ea typeface="MS PGothic" charset="-128"/>
                <a:cs typeface="Calibri" charset="0"/>
              </a:rPr>
              <a:t>four protons per reduced coenzyme Q</a:t>
            </a:r>
            <a:r>
              <a:rPr lang="en-US" altLang="en-US" sz="2800">
                <a:solidFill>
                  <a:srgbClr val="000000"/>
                </a:solidFill>
                <a:latin typeface="Calibri" charset="0"/>
                <a:ea typeface="MS PGothic" charset="-128"/>
                <a:cs typeface="Calibri" charset="0"/>
              </a:rPr>
              <a:t>.</a:t>
            </a:r>
            <a:endParaRPr lang="en-US" altLang="en-US" sz="2800">
              <a:solidFill>
                <a:srgbClr val="0000FF"/>
              </a:solidFill>
              <a:latin typeface="Calibri" charset="0"/>
              <a:ea typeface="MS PGothic" charset="-128"/>
              <a:cs typeface="Calibri" charset="0"/>
            </a:endParaRPr>
          </a:p>
        </p:txBody>
      </p:sp>
      <p:sp>
        <p:nvSpPr>
          <p:cNvPr id="25604"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674506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6" descr="C:\Users\shannon.moloney\AppData\Local\Temp\wzbd67\ch19\figure_19_04a.jpg"/>
          <p:cNvPicPr>
            <a:picLocks noChangeAspect="1" noChangeArrowheads="1"/>
          </p:cNvPicPr>
          <p:nvPr/>
        </p:nvPicPr>
        <p:blipFill>
          <a:blip r:embed="rId3">
            <a:extLst>
              <a:ext uri="{28A0092B-C50C-407E-A947-70E740481C1C}">
                <a14:useLocalDpi xmlns:a14="http://schemas.microsoft.com/office/drawing/2010/main" val="0"/>
              </a:ext>
            </a:extLst>
          </a:blip>
          <a:srcRect l="51685" b="48112"/>
          <a:stretch>
            <a:fillRect/>
          </a:stretch>
        </p:blipFill>
        <p:spPr bwMode="auto">
          <a:xfrm>
            <a:off x="4800600" y="1111250"/>
            <a:ext cx="4343400"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txBox="1">
            <a:spLocks noChangeArrowheads="1"/>
          </p:cNvSpPr>
          <p:nvPr/>
        </p:nvSpPr>
        <p:spPr bwMode="auto">
          <a:xfrm>
            <a:off x="152400" y="838200"/>
            <a:ext cx="48704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eaLnBrk="1" hangingPunct="1">
              <a:lnSpc>
                <a:spcPct val="110000"/>
              </a:lnSpc>
              <a:spcBef>
                <a:spcPct val="20000"/>
              </a:spcBef>
              <a:buFontTx/>
              <a:buChar char="•"/>
            </a:pPr>
            <a:r>
              <a:rPr lang="en-US" altLang="en-US">
                <a:latin typeface="Calibri" charset="0"/>
              </a:rPr>
              <a:t>The second mobile electron carrier</a:t>
            </a:r>
          </a:p>
          <a:p>
            <a:pPr lvl="1" eaLnBrk="1" hangingPunct="1">
              <a:lnSpc>
                <a:spcPct val="110000"/>
              </a:lnSpc>
              <a:spcBef>
                <a:spcPct val="20000"/>
              </a:spcBef>
              <a:buFontTx/>
              <a:buChar char="–"/>
            </a:pPr>
            <a:r>
              <a:rPr lang="en-US" altLang="en-US" sz="2000">
                <a:latin typeface="Calibri" charset="0"/>
              </a:rPr>
              <a:t>Ubiquinone moves through the membrane.</a:t>
            </a:r>
          </a:p>
          <a:p>
            <a:pPr lvl="1" eaLnBrk="1" hangingPunct="1">
              <a:lnSpc>
                <a:spcPct val="110000"/>
              </a:lnSpc>
              <a:spcBef>
                <a:spcPct val="20000"/>
              </a:spcBef>
              <a:buFontTx/>
              <a:buChar char="–"/>
            </a:pPr>
            <a:r>
              <a:rPr lang="en-US" altLang="en-US" sz="2000">
                <a:latin typeface="Calibri" charset="0"/>
              </a:rPr>
              <a:t>Cytochrome </a:t>
            </a:r>
            <a:r>
              <a:rPr lang="en-US" altLang="en-US" sz="2000" i="1">
                <a:latin typeface="Calibri" charset="0"/>
              </a:rPr>
              <a:t>c</a:t>
            </a:r>
            <a:r>
              <a:rPr lang="en-US" altLang="en-US" sz="2000">
                <a:latin typeface="Calibri" charset="0"/>
              </a:rPr>
              <a:t> moves through the intermembrane space.</a:t>
            </a:r>
          </a:p>
          <a:p>
            <a:pPr eaLnBrk="1" hangingPunct="1">
              <a:lnSpc>
                <a:spcPct val="110000"/>
              </a:lnSpc>
              <a:spcBef>
                <a:spcPct val="20000"/>
              </a:spcBef>
              <a:buFontTx/>
              <a:buChar char="•"/>
            </a:pPr>
            <a:r>
              <a:rPr lang="en-US" altLang="en-US">
                <a:latin typeface="Calibri" charset="0"/>
              </a:rPr>
              <a:t>A soluble </a:t>
            </a:r>
            <a:r>
              <a:rPr lang="en-US" altLang="en-US">
                <a:solidFill>
                  <a:srgbClr val="0000FF"/>
                </a:solidFill>
                <a:latin typeface="Calibri" charset="0"/>
              </a:rPr>
              <a:t>heme-containing protein</a:t>
            </a:r>
            <a:r>
              <a:rPr lang="en-US" altLang="en-US">
                <a:latin typeface="Calibri" charset="0"/>
              </a:rPr>
              <a:t> in the intermembrane space</a:t>
            </a:r>
          </a:p>
          <a:p>
            <a:pPr eaLnBrk="1" hangingPunct="1">
              <a:lnSpc>
                <a:spcPct val="110000"/>
              </a:lnSpc>
              <a:spcBef>
                <a:spcPct val="20000"/>
              </a:spcBef>
              <a:buFontTx/>
              <a:buChar char="•"/>
            </a:pPr>
            <a:r>
              <a:rPr lang="en-US" altLang="en-US">
                <a:latin typeface="Calibri" charset="0"/>
              </a:rPr>
              <a:t>Heme iron can be either ferrous (Fe</a:t>
            </a:r>
            <a:r>
              <a:rPr lang="en-US" altLang="en-US" baseline="30000">
                <a:latin typeface="Calibri" charset="0"/>
              </a:rPr>
              <a:t>3+</a:t>
            </a:r>
            <a:r>
              <a:rPr lang="en-US" altLang="en-US">
                <a:latin typeface="Calibri" charset="0"/>
              </a:rPr>
              <a:t>, oxidized) or ferric (Fe</a:t>
            </a:r>
            <a:r>
              <a:rPr lang="en-US" altLang="en-US" baseline="30000">
                <a:latin typeface="Calibri" charset="0"/>
              </a:rPr>
              <a:t>2+</a:t>
            </a:r>
            <a:r>
              <a:rPr lang="en-US" altLang="en-US">
                <a:latin typeface="Calibri" charset="0"/>
              </a:rPr>
              <a:t>, reduced).</a:t>
            </a:r>
          </a:p>
          <a:p>
            <a:pPr eaLnBrk="1" hangingPunct="1">
              <a:lnSpc>
                <a:spcPct val="110000"/>
              </a:lnSpc>
              <a:spcBef>
                <a:spcPct val="20000"/>
              </a:spcBef>
              <a:buFontTx/>
              <a:buChar char="•"/>
            </a:pPr>
            <a:r>
              <a:rPr lang="en-US" altLang="en-US">
                <a:latin typeface="Calibri" charset="0"/>
              </a:rPr>
              <a:t>Cytochrome </a:t>
            </a:r>
            <a:r>
              <a:rPr lang="en-US" altLang="en-US" i="1">
                <a:latin typeface="Calibri" charset="0"/>
              </a:rPr>
              <a:t>c</a:t>
            </a:r>
            <a:r>
              <a:rPr lang="en-US" altLang="en-US">
                <a:latin typeface="Calibri" charset="0"/>
              </a:rPr>
              <a:t> carries a single electron </a:t>
            </a:r>
            <a:r>
              <a:rPr lang="en-US" altLang="en-US">
                <a:solidFill>
                  <a:srgbClr val="0000FF"/>
                </a:solidFill>
                <a:latin typeface="Calibri" charset="0"/>
              </a:rPr>
              <a:t>from the cytochrome </a:t>
            </a:r>
            <a:r>
              <a:rPr lang="en-US" altLang="en-US" i="1">
                <a:solidFill>
                  <a:srgbClr val="0000FF"/>
                </a:solidFill>
                <a:latin typeface="Calibri" charset="0"/>
              </a:rPr>
              <a:t>bc</a:t>
            </a:r>
            <a:r>
              <a:rPr lang="en-US" altLang="en-US" baseline="-25000">
                <a:solidFill>
                  <a:srgbClr val="0000FF"/>
                </a:solidFill>
                <a:latin typeface="Calibri" charset="0"/>
              </a:rPr>
              <a:t>1</a:t>
            </a:r>
            <a:r>
              <a:rPr lang="en-US" altLang="en-US">
                <a:solidFill>
                  <a:srgbClr val="0000FF"/>
                </a:solidFill>
                <a:latin typeface="Calibri" charset="0"/>
              </a:rPr>
              <a:t> complex to cytochrome oxidase</a:t>
            </a:r>
            <a:r>
              <a:rPr lang="en-US" altLang="en-US">
                <a:latin typeface="Calibri" charset="0"/>
              </a:rPr>
              <a:t>.</a:t>
            </a:r>
          </a:p>
        </p:txBody>
      </p:sp>
      <p:sp>
        <p:nvSpPr>
          <p:cNvPr id="29700"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Cytochrome </a:t>
            </a:r>
            <a:r>
              <a:rPr lang="en-US" altLang="en-US" sz="4000" b="1" i="1">
                <a:solidFill>
                  <a:srgbClr val="2FB0DC"/>
                </a:solidFill>
                <a:latin typeface="Calibri" charset="0"/>
              </a:rPr>
              <a:t>c</a:t>
            </a:r>
          </a:p>
        </p:txBody>
      </p:sp>
      <p:sp>
        <p:nvSpPr>
          <p:cNvPr id="29701"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9702" name="Picture 8" descr="C:\Users\shannon.moloney\AppData\Local\Temp\wz7995\ch19\figure_19_04a.jpg"/>
          <p:cNvPicPr>
            <a:picLocks noChangeAspect="1" noChangeArrowheads="1"/>
          </p:cNvPicPr>
          <p:nvPr/>
        </p:nvPicPr>
        <p:blipFill>
          <a:blip r:embed="rId3">
            <a:extLst>
              <a:ext uri="{28A0092B-C50C-407E-A947-70E740481C1C}">
                <a14:useLocalDpi xmlns:a14="http://schemas.microsoft.com/office/drawing/2010/main" val="0"/>
              </a:ext>
            </a:extLst>
          </a:blip>
          <a:srcRect t="92892" r="69958"/>
          <a:stretch>
            <a:fillRect/>
          </a:stretch>
        </p:blipFill>
        <p:spPr bwMode="auto">
          <a:xfrm>
            <a:off x="5022850" y="4686300"/>
            <a:ext cx="25622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763984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txBox="1">
            <a:spLocks noChangeArrowheads="1"/>
          </p:cNvSpPr>
          <p:nvPr/>
        </p:nvSpPr>
        <p:spPr bwMode="auto">
          <a:xfrm>
            <a:off x="0" y="0"/>
            <a:ext cx="9144000" cy="685800"/>
          </a:xfrm>
          <a:prstGeom prst="rect">
            <a:avLst/>
          </a:prstGeom>
          <a:solidFill>
            <a:srgbClr val="000000"/>
          </a:solidFill>
          <a:ln>
            <a:noFill/>
          </a:ln>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a:r>
              <a:rPr lang="en-US" altLang="en-US" sz="4000" b="1" dirty="0">
                <a:solidFill>
                  <a:srgbClr val="FFFFFF"/>
                </a:solidFill>
                <a:latin typeface="Calibri" charset="0"/>
              </a:rPr>
              <a:t>Complex </a:t>
            </a:r>
            <a:r>
              <a:rPr lang="en-US" altLang="en-US" sz="4000" b="1" dirty="0" smtClean="0">
                <a:solidFill>
                  <a:srgbClr val="FFFFFF"/>
                </a:solidFill>
                <a:latin typeface="Calibri" charset="0"/>
              </a:rPr>
              <a:t>IV: </a:t>
            </a:r>
            <a:r>
              <a:rPr lang="en-US" altLang="en-US" sz="4000" dirty="0">
                <a:solidFill>
                  <a:srgbClr val="FFFFFF"/>
                </a:solidFill>
                <a:latin typeface="Calibri" charset="0"/>
                <a:cs typeface="Calibri" charset="0"/>
              </a:rPr>
              <a:t>Cytochrome Oxidase</a:t>
            </a:r>
            <a:endParaRPr lang="en-US" altLang="en-US" sz="4000" b="1" baseline="-25000" dirty="0">
              <a:solidFill>
                <a:srgbClr val="FFFFFF"/>
              </a:solidFill>
              <a:latin typeface="Calibri" charset="0"/>
            </a:endParaRPr>
          </a:p>
        </p:txBody>
      </p:sp>
      <p:pic>
        <p:nvPicPr>
          <p:cNvPr id="32772" name="Picture 5" descr="C:\Users\shannon.moloney\AppData\Local\Temp\wz2e62\ch19\figure_19_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052" y="942975"/>
            <a:ext cx="4724400" cy="574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9"/>
          <p:cNvSpPr txBox="1">
            <a:spLocks noChangeArrowheads="1"/>
          </p:cNvSpPr>
          <p:nvPr/>
        </p:nvSpPr>
        <p:spPr>
          <a:xfrm>
            <a:off x="457200" y="985226"/>
            <a:ext cx="3832852" cy="48006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en-US" smtClean="0">
                <a:latin typeface="Calibri" charset="0"/>
                <a:ea typeface="MS PGothic" charset="-128"/>
                <a:cs typeface="Calibri" charset="0"/>
              </a:rPr>
              <a:t>Contains two heme groups: </a:t>
            </a:r>
            <a:r>
              <a:rPr lang="en-US" altLang="en-US" i="1" smtClean="0">
                <a:latin typeface="Calibri" charset="0"/>
                <a:ea typeface="MS PGothic" charset="-128"/>
                <a:cs typeface="Calibri" charset="0"/>
              </a:rPr>
              <a:t>a</a:t>
            </a:r>
            <a:r>
              <a:rPr lang="en-US" altLang="en-US" smtClean="0">
                <a:latin typeface="Calibri" charset="0"/>
                <a:ea typeface="MS PGothic" charset="-128"/>
                <a:cs typeface="Calibri" charset="0"/>
              </a:rPr>
              <a:t> and </a:t>
            </a:r>
            <a:r>
              <a:rPr lang="en-US" altLang="en-US" i="1" smtClean="0">
                <a:latin typeface="Calibri" charset="0"/>
                <a:ea typeface="MS PGothic" charset="-128"/>
                <a:cs typeface="Calibri" charset="0"/>
              </a:rPr>
              <a:t>a</a:t>
            </a:r>
            <a:r>
              <a:rPr lang="en-US" altLang="en-US" baseline="-25000" smtClean="0">
                <a:latin typeface="Calibri" charset="0"/>
                <a:ea typeface="MS PGothic" charset="-128"/>
                <a:cs typeface="Calibri" charset="0"/>
              </a:rPr>
              <a:t>3</a:t>
            </a:r>
            <a:endParaRPr lang="en-US" altLang="en-US" smtClean="0">
              <a:latin typeface="Calibri" charset="0"/>
              <a:ea typeface="MS PGothic" charset="-128"/>
              <a:cs typeface="Calibri" charset="0"/>
            </a:endParaRPr>
          </a:p>
          <a:p>
            <a:pPr>
              <a:lnSpc>
                <a:spcPct val="110000"/>
              </a:lnSpc>
            </a:pPr>
            <a:r>
              <a:rPr lang="en-US" altLang="en-US" smtClean="0">
                <a:latin typeface="Calibri" charset="0"/>
                <a:ea typeface="MS PGothic" charset="-128"/>
                <a:cs typeface="Calibri" charset="0"/>
              </a:rPr>
              <a:t>Contains copper ions</a:t>
            </a:r>
          </a:p>
          <a:p>
            <a:pPr lvl="1">
              <a:lnSpc>
                <a:spcPct val="110000"/>
              </a:lnSpc>
            </a:pPr>
            <a:r>
              <a:rPr lang="en-US" altLang="en-US" smtClean="0">
                <a:latin typeface="Calibri" charset="0"/>
                <a:ea typeface="MS PGothic" charset="-128"/>
                <a:cs typeface="Calibri" charset="0"/>
              </a:rPr>
              <a:t>Cu</a:t>
            </a:r>
            <a:r>
              <a:rPr lang="en-US" altLang="en-US" baseline="-25000" smtClean="0">
                <a:latin typeface="Calibri" charset="0"/>
                <a:ea typeface="MS PGothic" charset="-128"/>
                <a:cs typeface="Calibri" charset="0"/>
              </a:rPr>
              <a:t>A</a:t>
            </a:r>
            <a:r>
              <a:rPr lang="en-US" altLang="en-US" smtClean="0">
                <a:latin typeface="Calibri" charset="0"/>
                <a:ea typeface="MS PGothic" charset="-128"/>
                <a:cs typeface="Calibri" charset="0"/>
              </a:rPr>
              <a:t>: two ions that accept electrons from cyt </a:t>
            </a:r>
            <a:r>
              <a:rPr lang="en-US" altLang="en-US" i="1" smtClean="0">
                <a:latin typeface="Calibri" charset="0"/>
                <a:ea typeface="MS PGothic" charset="-128"/>
                <a:cs typeface="Calibri" charset="0"/>
              </a:rPr>
              <a:t>c</a:t>
            </a:r>
          </a:p>
          <a:p>
            <a:pPr lvl="1">
              <a:lnSpc>
                <a:spcPct val="110000"/>
              </a:lnSpc>
            </a:pPr>
            <a:r>
              <a:rPr lang="en-US" altLang="en-US" smtClean="0">
                <a:latin typeface="Calibri" charset="0"/>
                <a:ea typeface="MS PGothic" charset="-128"/>
                <a:cs typeface="Calibri" charset="0"/>
              </a:rPr>
              <a:t>Cu</a:t>
            </a:r>
            <a:r>
              <a:rPr lang="en-US" altLang="en-US" baseline="-25000" smtClean="0">
                <a:latin typeface="Calibri" charset="0"/>
                <a:ea typeface="MS PGothic" charset="-128"/>
                <a:cs typeface="Calibri" charset="0"/>
              </a:rPr>
              <a:t>B</a:t>
            </a:r>
            <a:r>
              <a:rPr lang="en-US" altLang="en-US" smtClean="0">
                <a:latin typeface="Calibri" charset="0"/>
                <a:ea typeface="MS PGothic" charset="-128"/>
                <a:cs typeface="Calibri" charset="0"/>
              </a:rPr>
              <a:t>: bonded to heme </a:t>
            </a:r>
            <a:r>
              <a:rPr lang="en-US" altLang="en-US" i="1" smtClean="0">
                <a:latin typeface="Calibri" charset="0"/>
                <a:ea typeface="MS PGothic" charset="-128"/>
                <a:cs typeface="Calibri" charset="0"/>
              </a:rPr>
              <a:t>a</a:t>
            </a:r>
            <a:r>
              <a:rPr lang="en-US" altLang="en-US" baseline="-25000" smtClean="0">
                <a:latin typeface="Calibri" charset="0"/>
                <a:ea typeface="MS PGothic" charset="-128"/>
                <a:cs typeface="Calibri" charset="0"/>
              </a:rPr>
              <a:t>3</a:t>
            </a:r>
            <a:r>
              <a:rPr lang="en-US" altLang="en-US" smtClean="0">
                <a:latin typeface="Calibri" charset="0"/>
                <a:ea typeface="MS PGothic" charset="-128"/>
                <a:cs typeface="Calibri" charset="0"/>
              </a:rPr>
              <a:t>, forming a binuclear center that transfers four electrons to oxygen</a:t>
            </a:r>
            <a:endParaRPr lang="en-US" altLang="en-US" dirty="0">
              <a:latin typeface="Calibri" charset="0"/>
              <a:ea typeface="MS PGothic" charset="-128"/>
              <a:cs typeface="Calibri" charset="0"/>
            </a:endParaRPr>
          </a:p>
        </p:txBody>
      </p:sp>
    </p:spTree>
    <p:extLst>
      <p:ext uri="{BB962C8B-B14F-4D97-AF65-F5344CB8AC3E}">
        <p14:creationId xmlns:p14="http://schemas.microsoft.com/office/powerpoint/2010/main" val="1091788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C:\Users\shannon.moloney\AppData\Local\Temp\wz78ba\ch19\figure_19_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849" y="866775"/>
            <a:ext cx="4800600" cy="599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Rectangle 2"/>
          <p:cNvSpPr txBox="1">
            <a:spLocks noChangeArrowheads="1"/>
          </p:cNvSpPr>
          <p:nvPr/>
        </p:nvSpPr>
        <p:spPr bwMode="auto">
          <a:xfrm>
            <a:off x="0" y="0"/>
            <a:ext cx="9144000" cy="685800"/>
          </a:xfrm>
          <a:prstGeom prst="rect">
            <a:avLst/>
          </a:prstGeom>
          <a:solidFill>
            <a:srgbClr val="000000"/>
          </a:solidFill>
          <a:ln>
            <a:noFill/>
          </a:ln>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dirty="0">
                <a:solidFill>
                  <a:srgbClr val="FFFFFF"/>
                </a:solidFill>
                <a:latin typeface="Calibri" charset="0"/>
              </a:rPr>
              <a:t>Electron Flow Through Complex IV</a:t>
            </a:r>
            <a:endParaRPr lang="en-US" altLang="en-US" sz="4000" b="1" baseline="-25000" dirty="0">
              <a:solidFill>
                <a:srgbClr val="FFFFFF"/>
              </a:solidFill>
              <a:latin typeface="Calibri" charset="0"/>
            </a:endParaRPr>
          </a:p>
        </p:txBody>
      </p:sp>
      <p:sp>
        <p:nvSpPr>
          <p:cNvPr id="5" name="Rectangle 3"/>
          <p:cNvSpPr txBox="1">
            <a:spLocks noChangeArrowheads="1"/>
          </p:cNvSpPr>
          <p:nvPr/>
        </p:nvSpPr>
        <p:spPr>
          <a:xfrm>
            <a:off x="297913" y="1360884"/>
            <a:ext cx="3832849" cy="4876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latin typeface="Calibri" charset="0"/>
                <a:ea typeface="MS PGothic" charset="-128"/>
                <a:cs typeface="Calibri" charset="0"/>
              </a:rPr>
              <a:t>Two electrons are used to </a:t>
            </a:r>
            <a:r>
              <a:rPr lang="en-US" altLang="en-US" dirty="0" smtClean="0">
                <a:solidFill>
                  <a:srgbClr val="0000FF"/>
                </a:solidFill>
                <a:latin typeface="Calibri" charset="0"/>
                <a:ea typeface="MS PGothic" charset="-128"/>
                <a:cs typeface="Calibri" charset="0"/>
              </a:rPr>
              <a:t>reduce</a:t>
            </a:r>
            <a:r>
              <a:rPr lang="en-US" altLang="en-US" dirty="0" smtClean="0">
                <a:latin typeface="Calibri" charset="0"/>
                <a:ea typeface="MS PGothic" charset="-128"/>
                <a:cs typeface="Calibri" charset="0"/>
              </a:rPr>
              <a:t> ½ of an </a:t>
            </a:r>
            <a:r>
              <a:rPr lang="en-US" altLang="en-US" dirty="0" smtClean="0">
                <a:solidFill>
                  <a:srgbClr val="0000FF"/>
                </a:solidFill>
                <a:latin typeface="Calibri" charset="0"/>
                <a:ea typeface="MS PGothic" charset="-128"/>
                <a:cs typeface="Calibri" charset="0"/>
              </a:rPr>
              <a:t>oxygen molecule </a:t>
            </a:r>
            <a:r>
              <a:rPr lang="en-US" altLang="en-US" dirty="0" smtClean="0">
                <a:latin typeface="Calibri" charset="0"/>
                <a:ea typeface="MS PGothic" charset="-128"/>
                <a:cs typeface="Calibri" charset="0"/>
              </a:rPr>
              <a:t>into a water molecule.</a:t>
            </a:r>
          </a:p>
          <a:p>
            <a:r>
              <a:rPr lang="en-US" altLang="en-US" dirty="0" smtClean="0">
                <a:latin typeface="Calibri" charset="0"/>
                <a:ea typeface="MS PGothic" charset="-128"/>
                <a:cs typeface="Calibri" charset="0"/>
              </a:rPr>
              <a:t>Two </a:t>
            </a:r>
            <a:r>
              <a:rPr lang="en-US" altLang="en-US" dirty="0" smtClean="0">
                <a:solidFill>
                  <a:srgbClr val="0000FF"/>
                </a:solidFill>
                <a:latin typeface="Calibri" charset="0"/>
                <a:ea typeface="MS PGothic" charset="-128"/>
                <a:cs typeface="Calibri" charset="0"/>
              </a:rPr>
              <a:t>protons are passed to the  </a:t>
            </a:r>
            <a:r>
              <a:rPr lang="en-US" altLang="en-US" dirty="0" err="1" smtClean="0">
                <a:latin typeface="Calibri" charset="0"/>
                <a:ea typeface="MS PGothic" charset="-128"/>
                <a:cs typeface="Calibri" charset="0"/>
              </a:rPr>
              <a:t>intermembrane</a:t>
            </a:r>
            <a:r>
              <a:rPr lang="en-US" altLang="en-US" dirty="0" smtClean="0">
                <a:latin typeface="Calibri" charset="0"/>
                <a:ea typeface="MS PGothic" charset="-128"/>
                <a:cs typeface="Calibri" charset="0"/>
              </a:rPr>
              <a:t> space.</a:t>
            </a:r>
            <a:endParaRPr lang="en-US" altLang="en-US" dirty="0">
              <a:latin typeface="Calibri" charset="0"/>
              <a:ea typeface="MS PGothic" charset="-128"/>
              <a:cs typeface="Calibri" charset="0"/>
            </a:endParaRPr>
          </a:p>
        </p:txBody>
      </p:sp>
      <p:sp>
        <p:nvSpPr>
          <p:cNvPr id="2" name="Rectangle 1"/>
          <p:cNvSpPr/>
          <p:nvPr/>
        </p:nvSpPr>
        <p:spPr>
          <a:xfrm>
            <a:off x="457200" y="912235"/>
            <a:ext cx="5711820" cy="461665"/>
          </a:xfrm>
          <a:prstGeom prst="rect">
            <a:avLst/>
          </a:prstGeom>
        </p:spPr>
        <p:txBody>
          <a:bodyPr wrap="none">
            <a:spAutoFit/>
          </a:bodyPr>
          <a:lstStyle/>
          <a:p>
            <a:r>
              <a:rPr lang="en-US" altLang="en-US" sz="2400" b="1" dirty="0">
                <a:solidFill>
                  <a:srgbClr val="FF0000"/>
                </a:solidFill>
                <a:latin typeface="Calibri" charset="0"/>
                <a:ea typeface="MS PGothic" charset="-128"/>
                <a:cs typeface="Calibri" charset="0"/>
              </a:rPr>
              <a:t>Cytochrome Oxidase Passes Electrons to O</a:t>
            </a:r>
            <a:r>
              <a:rPr lang="en-US" altLang="en-US" sz="2400" b="1" baseline="-25000" dirty="0">
                <a:solidFill>
                  <a:srgbClr val="FF0000"/>
                </a:solidFill>
                <a:latin typeface="Calibri" charset="0"/>
                <a:ea typeface="MS PGothic" charset="-128"/>
                <a:cs typeface="Calibri" charset="0"/>
              </a:rPr>
              <a:t>2</a:t>
            </a:r>
            <a:endParaRPr lang="en-US" sz="2400" b="1" dirty="0">
              <a:solidFill>
                <a:srgbClr val="FF0000"/>
              </a:solidFill>
            </a:endParaRPr>
          </a:p>
        </p:txBody>
      </p:sp>
      <p:sp>
        <p:nvSpPr>
          <p:cNvPr id="3" name="TextBox 2"/>
          <p:cNvSpPr txBox="1"/>
          <p:nvPr/>
        </p:nvSpPr>
        <p:spPr>
          <a:xfrm>
            <a:off x="6457410" y="1020452"/>
            <a:ext cx="340658" cy="461665"/>
          </a:xfrm>
          <a:prstGeom prst="rect">
            <a:avLst/>
          </a:prstGeom>
          <a:noFill/>
        </p:spPr>
        <p:txBody>
          <a:bodyPr wrap="none" rtlCol="0">
            <a:spAutoFit/>
          </a:bodyPr>
          <a:lstStyle/>
          <a:p>
            <a:r>
              <a:rPr lang="en-US" sz="2400" b="1" dirty="0" smtClean="0">
                <a:solidFill>
                  <a:srgbClr val="FF0000"/>
                </a:solidFill>
              </a:rPr>
              <a:t>2</a:t>
            </a:r>
            <a:endParaRPr lang="en-US" sz="2400" b="1" dirty="0">
              <a:solidFill>
                <a:srgbClr val="FF0000"/>
              </a:solidFill>
            </a:endParaRPr>
          </a:p>
        </p:txBody>
      </p:sp>
      <p:sp>
        <p:nvSpPr>
          <p:cNvPr id="8" name="TextBox 7"/>
          <p:cNvSpPr txBox="1"/>
          <p:nvPr/>
        </p:nvSpPr>
        <p:spPr>
          <a:xfrm>
            <a:off x="6192980" y="1360884"/>
            <a:ext cx="340658" cy="461665"/>
          </a:xfrm>
          <a:prstGeom prst="rect">
            <a:avLst/>
          </a:prstGeom>
          <a:noFill/>
        </p:spPr>
        <p:txBody>
          <a:bodyPr wrap="none" rtlCol="0">
            <a:spAutoFit/>
          </a:bodyPr>
          <a:lstStyle/>
          <a:p>
            <a:r>
              <a:rPr lang="en-US" sz="2400" b="1" dirty="0" smtClean="0">
                <a:solidFill>
                  <a:srgbClr val="FF0000"/>
                </a:solidFill>
              </a:rPr>
              <a:t>2</a:t>
            </a:r>
            <a:endParaRPr lang="en-US" sz="2400" b="1" dirty="0">
              <a:solidFill>
                <a:srgbClr val="FF0000"/>
              </a:solidFill>
            </a:endParaRPr>
          </a:p>
        </p:txBody>
      </p:sp>
    </p:spTree>
    <p:extLst>
      <p:ext uri="{BB962C8B-B14F-4D97-AF65-F5344CB8AC3E}">
        <p14:creationId xmlns:p14="http://schemas.microsoft.com/office/powerpoint/2010/main" val="6101164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txBox="1">
            <a:spLocks noChangeArrowheads="1"/>
          </p:cNvSpPr>
          <p:nvPr/>
        </p:nvSpPr>
        <p:spPr bwMode="auto">
          <a:xfrm>
            <a:off x="0" y="0"/>
            <a:ext cx="9144000" cy="546876"/>
          </a:xfrm>
          <a:prstGeom prst="rect">
            <a:avLst/>
          </a:prstGeom>
          <a:solidFill>
            <a:srgbClr val="000000"/>
          </a:solidFill>
          <a:ln>
            <a:noFill/>
          </a:ln>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2800" b="1" dirty="0">
                <a:solidFill>
                  <a:srgbClr val="FFFFFF"/>
                </a:solidFill>
                <a:latin typeface="Calibri" charset="0"/>
              </a:rPr>
              <a:t>Summary of the Electron Flow </a:t>
            </a:r>
            <a:r>
              <a:rPr lang="en-US" altLang="en-US" sz="2800" b="1" dirty="0" smtClean="0">
                <a:solidFill>
                  <a:srgbClr val="FFFFFF"/>
                </a:solidFill>
                <a:latin typeface="Calibri" charset="0"/>
              </a:rPr>
              <a:t>in </a:t>
            </a:r>
            <a:r>
              <a:rPr lang="en-US" altLang="en-US" sz="2800" b="1" dirty="0">
                <a:solidFill>
                  <a:srgbClr val="FFFFFF"/>
                </a:solidFill>
                <a:latin typeface="Calibri" charset="0"/>
              </a:rPr>
              <a:t>the Respiratory Chain</a:t>
            </a:r>
          </a:p>
        </p:txBody>
      </p:sp>
      <p:pic>
        <p:nvPicPr>
          <p:cNvPr id="35844" name="Picture 5" descr="C:\Users\shannon.moloney\AppData\Local\Temp\wz9c51\ch19\figure_19_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5" y="816210"/>
            <a:ext cx="88614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final_5db84b6e6ed1190014ae08b6_255967.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382" y="3977909"/>
            <a:ext cx="5245618" cy="2950660"/>
          </a:xfrm>
          <a:prstGeom prst="rect">
            <a:avLst/>
          </a:prstGeom>
        </p:spPr>
      </p:pic>
    </p:spTree>
    <p:extLst>
      <p:ext uri="{BB962C8B-B14F-4D97-AF65-F5344CB8AC3E}">
        <p14:creationId xmlns:p14="http://schemas.microsoft.com/office/powerpoint/2010/main" val="20361308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5875" y="76200"/>
            <a:ext cx="9144000" cy="685800"/>
          </a:xfrm>
        </p:spPr>
        <p:txBody>
          <a:bodyPr>
            <a:normAutofit fontScale="90000"/>
          </a:bodyPr>
          <a:lstStyle/>
          <a:p>
            <a:r>
              <a:rPr lang="en-US" altLang="en-US">
                <a:latin typeface="Calibri" charset="0"/>
                <a:ea typeface="MS PGothic" charset="-128"/>
                <a:cs typeface="Calibri" charset="0"/>
              </a:rPr>
              <a:t>Summary of Electron Transport</a:t>
            </a:r>
          </a:p>
        </p:txBody>
      </p:sp>
      <p:sp>
        <p:nvSpPr>
          <p:cNvPr id="36867" name="Content Placeholder 2"/>
          <p:cNvSpPr>
            <a:spLocks noGrp="1"/>
          </p:cNvSpPr>
          <p:nvPr>
            <p:ph idx="1"/>
          </p:nvPr>
        </p:nvSpPr>
        <p:spPr>
          <a:xfrm>
            <a:off x="457200" y="1371600"/>
            <a:ext cx="8382000" cy="4724400"/>
          </a:xfrm>
        </p:spPr>
        <p:txBody>
          <a:bodyPr/>
          <a:lstStyle/>
          <a:p>
            <a:r>
              <a:rPr lang="en-US" altLang="en-US">
                <a:latin typeface="Calibri" charset="0"/>
                <a:ea typeface="MS PGothic" charset="-128"/>
                <a:cs typeface="Calibri" charset="0"/>
              </a:rPr>
              <a:t>Complex I </a:t>
            </a:r>
            <a:r>
              <a:rPr lang="en-US" altLang="en-US">
                <a:latin typeface="Calibri" charset="0"/>
                <a:ea typeface="MS PGothic" charset="-128"/>
                <a:cs typeface="Calibri" charset="0"/>
                <a:sym typeface="Wingdings" charset="2"/>
              </a:rPr>
              <a:t> Complex IV</a:t>
            </a:r>
          </a:p>
          <a:p>
            <a:pPr>
              <a:buFontTx/>
              <a:buNone/>
            </a:pPr>
            <a:r>
              <a:rPr lang="en-US" altLang="en-US" sz="2800">
                <a:latin typeface="Calibri" charset="0"/>
                <a:ea typeface="MS PGothic" charset="-128"/>
                <a:cs typeface="Calibri" charset="0"/>
              </a:rPr>
              <a:t>1NAD</a:t>
            </a:r>
            <a:r>
              <a:rPr lang="en-US" altLang="en-US" sz="2800">
                <a:solidFill>
                  <a:srgbClr val="FF0000"/>
                </a:solidFill>
                <a:latin typeface="Calibri" charset="0"/>
                <a:ea typeface="MS PGothic" charset="-128"/>
                <a:cs typeface="Calibri" charset="0"/>
              </a:rPr>
              <a:t>H</a:t>
            </a:r>
            <a:r>
              <a:rPr lang="en-US" altLang="en-US" sz="2800">
                <a:latin typeface="Calibri" charset="0"/>
                <a:ea typeface="MS PGothic" charset="-128"/>
                <a:cs typeface="Calibri" charset="0"/>
              </a:rPr>
              <a:t> + </a:t>
            </a:r>
            <a:r>
              <a:rPr lang="en-US" altLang="en-US" sz="2800">
                <a:solidFill>
                  <a:srgbClr val="FF0000"/>
                </a:solidFill>
                <a:latin typeface="Calibri" charset="0"/>
                <a:ea typeface="MS PGothic" charset="-128"/>
                <a:cs typeface="Calibri" charset="0"/>
              </a:rPr>
              <a:t>11H</a:t>
            </a:r>
            <a:r>
              <a:rPr lang="en-US" altLang="en-US" sz="2800" baseline="30000">
                <a:solidFill>
                  <a:srgbClr val="FF0000"/>
                </a:solidFill>
                <a:latin typeface="Calibri" charset="0"/>
                <a:ea typeface="MS PGothic" charset="-128"/>
                <a:cs typeface="Calibri" charset="0"/>
              </a:rPr>
              <a:t>+</a:t>
            </a:r>
            <a:r>
              <a:rPr lang="en-US" altLang="en-US" sz="2800" baseline="-25000">
                <a:solidFill>
                  <a:srgbClr val="FF0000"/>
                </a:solidFill>
                <a:latin typeface="Calibri" charset="0"/>
                <a:ea typeface="MS PGothic" charset="-128"/>
                <a:cs typeface="Calibri" charset="0"/>
              </a:rPr>
              <a:t>(N)</a:t>
            </a:r>
            <a:r>
              <a:rPr lang="en-US" altLang="en-US" sz="2800">
                <a:latin typeface="Calibri" charset="0"/>
                <a:ea typeface="MS PGothic" charset="-128"/>
                <a:cs typeface="Calibri" charset="0"/>
              </a:rPr>
              <a:t> + ½O</a:t>
            </a:r>
            <a:r>
              <a:rPr lang="en-US" altLang="en-US" sz="2800" baseline="-25000">
                <a:latin typeface="Calibri" charset="0"/>
                <a:ea typeface="MS PGothic" charset="-128"/>
                <a:cs typeface="Calibri" charset="0"/>
              </a:rPr>
              <a:t>2</a:t>
            </a:r>
            <a:r>
              <a:rPr lang="en-US" altLang="en-US" sz="2800">
                <a:latin typeface="Calibri" charset="0"/>
                <a:ea typeface="MS PGothic" charset="-128"/>
                <a:cs typeface="Calibri" charset="0"/>
              </a:rPr>
              <a:t>  ——&gt;  NAD</a:t>
            </a:r>
            <a:r>
              <a:rPr lang="en-US" altLang="en-US" sz="2800" baseline="30000">
                <a:latin typeface="Calibri" charset="0"/>
                <a:ea typeface="MS PGothic" charset="-128"/>
                <a:cs typeface="Calibri" charset="0"/>
              </a:rPr>
              <a:t>+</a:t>
            </a:r>
            <a:r>
              <a:rPr lang="en-US" altLang="en-US" sz="2800">
                <a:latin typeface="Calibri" charset="0"/>
                <a:ea typeface="MS PGothic" charset="-128"/>
                <a:cs typeface="Calibri" charset="0"/>
              </a:rPr>
              <a:t> + </a:t>
            </a:r>
            <a:r>
              <a:rPr lang="en-US" altLang="en-US" sz="2800">
                <a:solidFill>
                  <a:srgbClr val="FF0000"/>
                </a:solidFill>
                <a:latin typeface="Calibri" charset="0"/>
                <a:ea typeface="MS PGothic" charset="-128"/>
                <a:cs typeface="Calibri" charset="0"/>
              </a:rPr>
              <a:t>10H</a:t>
            </a:r>
            <a:r>
              <a:rPr lang="en-US" altLang="en-US" sz="2800" baseline="30000">
                <a:solidFill>
                  <a:srgbClr val="FF0000"/>
                </a:solidFill>
                <a:latin typeface="Calibri" charset="0"/>
                <a:ea typeface="MS PGothic" charset="-128"/>
                <a:cs typeface="Calibri" charset="0"/>
              </a:rPr>
              <a:t>+</a:t>
            </a:r>
            <a:r>
              <a:rPr lang="en-US" altLang="en-US" sz="2800" baseline="-25000">
                <a:solidFill>
                  <a:srgbClr val="FF0000"/>
                </a:solidFill>
                <a:latin typeface="Calibri" charset="0"/>
                <a:ea typeface="MS PGothic" charset="-128"/>
                <a:cs typeface="Calibri" charset="0"/>
              </a:rPr>
              <a:t>(P)</a:t>
            </a:r>
            <a:r>
              <a:rPr lang="en-US" altLang="en-US" sz="2800">
                <a:solidFill>
                  <a:srgbClr val="FF0000"/>
                </a:solidFill>
                <a:latin typeface="Calibri" charset="0"/>
                <a:ea typeface="MS PGothic" charset="-128"/>
                <a:cs typeface="Calibri" charset="0"/>
              </a:rPr>
              <a:t> </a:t>
            </a:r>
            <a:r>
              <a:rPr lang="en-US" altLang="en-US" sz="2800">
                <a:latin typeface="Calibri" charset="0"/>
                <a:ea typeface="MS PGothic" charset="-128"/>
                <a:cs typeface="Calibri" charset="0"/>
              </a:rPr>
              <a:t>+ </a:t>
            </a:r>
            <a:r>
              <a:rPr lang="en-US" altLang="en-US" sz="2800">
                <a:solidFill>
                  <a:srgbClr val="FF0000"/>
                </a:solidFill>
                <a:latin typeface="Calibri" charset="0"/>
                <a:ea typeface="MS PGothic" charset="-128"/>
                <a:cs typeface="Calibri" charset="0"/>
              </a:rPr>
              <a:t>H</a:t>
            </a:r>
            <a:r>
              <a:rPr lang="en-US" altLang="en-US" sz="2800" baseline="-25000">
                <a:solidFill>
                  <a:srgbClr val="FF0000"/>
                </a:solidFill>
                <a:latin typeface="Calibri" charset="0"/>
                <a:ea typeface="MS PGothic" charset="-128"/>
                <a:cs typeface="Calibri" charset="0"/>
              </a:rPr>
              <a:t>2</a:t>
            </a:r>
            <a:r>
              <a:rPr lang="en-US" altLang="en-US" sz="2800">
                <a:latin typeface="Calibri" charset="0"/>
                <a:ea typeface="MS PGothic" charset="-128"/>
                <a:cs typeface="Calibri" charset="0"/>
              </a:rPr>
              <a:t>O</a:t>
            </a:r>
          </a:p>
          <a:p>
            <a:pPr>
              <a:buFontTx/>
              <a:buNone/>
            </a:pPr>
            <a:endParaRPr lang="en-US" altLang="en-US" sz="3600">
              <a:latin typeface="Calibri" charset="0"/>
              <a:ea typeface="MS PGothic" charset="-128"/>
              <a:cs typeface="Calibri" charset="0"/>
            </a:endParaRPr>
          </a:p>
          <a:p>
            <a:r>
              <a:rPr lang="en-US" altLang="en-US">
                <a:latin typeface="Calibri" charset="0"/>
                <a:ea typeface="MS PGothic" charset="-128"/>
                <a:cs typeface="Calibri" charset="0"/>
              </a:rPr>
              <a:t>Complex II </a:t>
            </a:r>
            <a:r>
              <a:rPr lang="en-US" altLang="en-US">
                <a:latin typeface="Calibri" charset="0"/>
                <a:ea typeface="MS PGothic" charset="-128"/>
                <a:cs typeface="Calibri" charset="0"/>
                <a:sym typeface="Wingdings" charset="2"/>
              </a:rPr>
              <a:t> Complex IV</a:t>
            </a:r>
          </a:p>
          <a:p>
            <a:pPr>
              <a:buFontTx/>
              <a:buNone/>
            </a:pPr>
            <a:r>
              <a:rPr lang="en-US" altLang="en-US" sz="2800">
                <a:latin typeface="Calibri" charset="0"/>
                <a:ea typeface="MS PGothic" charset="-128"/>
                <a:cs typeface="Calibri" charset="0"/>
              </a:rPr>
              <a:t>FAD</a:t>
            </a:r>
            <a:r>
              <a:rPr lang="en-US" altLang="en-US" sz="2800">
                <a:solidFill>
                  <a:srgbClr val="FF0000"/>
                </a:solidFill>
                <a:latin typeface="Calibri" charset="0"/>
                <a:ea typeface="MS PGothic" charset="-128"/>
                <a:cs typeface="Calibri" charset="0"/>
              </a:rPr>
              <a:t>H</a:t>
            </a:r>
            <a:r>
              <a:rPr lang="en-US" altLang="en-US" sz="2800" baseline="-25000">
                <a:solidFill>
                  <a:srgbClr val="FF0000"/>
                </a:solidFill>
                <a:latin typeface="Calibri" charset="0"/>
                <a:ea typeface="MS PGothic" charset="-128"/>
                <a:cs typeface="Calibri" charset="0"/>
              </a:rPr>
              <a:t>2</a:t>
            </a:r>
            <a:r>
              <a:rPr lang="en-US" altLang="en-US" sz="2800" baseline="-25000">
                <a:latin typeface="Calibri" charset="0"/>
                <a:ea typeface="MS PGothic" charset="-128"/>
                <a:cs typeface="Calibri" charset="0"/>
              </a:rPr>
              <a:t> </a:t>
            </a:r>
            <a:r>
              <a:rPr lang="en-US" altLang="en-US" sz="2800">
                <a:latin typeface="Calibri" charset="0"/>
                <a:ea typeface="MS PGothic" charset="-128"/>
                <a:cs typeface="Calibri" charset="0"/>
              </a:rPr>
              <a:t>+ </a:t>
            </a:r>
            <a:r>
              <a:rPr lang="en-US" altLang="en-US" sz="2800">
                <a:solidFill>
                  <a:srgbClr val="FF0000"/>
                </a:solidFill>
                <a:latin typeface="Calibri" charset="0"/>
                <a:ea typeface="MS PGothic" charset="-128"/>
                <a:cs typeface="Calibri" charset="0"/>
              </a:rPr>
              <a:t>6H</a:t>
            </a:r>
            <a:r>
              <a:rPr lang="en-US" altLang="en-US" sz="2800" baseline="30000">
                <a:solidFill>
                  <a:srgbClr val="FF0000"/>
                </a:solidFill>
                <a:latin typeface="Calibri" charset="0"/>
                <a:ea typeface="MS PGothic" charset="-128"/>
                <a:cs typeface="Calibri" charset="0"/>
              </a:rPr>
              <a:t>+</a:t>
            </a:r>
            <a:r>
              <a:rPr lang="en-US" altLang="en-US" sz="2800" baseline="-25000">
                <a:solidFill>
                  <a:srgbClr val="FF0000"/>
                </a:solidFill>
                <a:latin typeface="Calibri" charset="0"/>
                <a:ea typeface="MS PGothic" charset="-128"/>
                <a:cs typeface="Calibri" charset="0"/>
              </a:rPr>
              <a:t>(N)</a:t>
            </a:r>
            <a:r>
              <a:rPr lang="en-US" altLang="en-US" sz="2800">
                <a:latin typeface="Calibri" charset="0"/>
                <a:ea typeface="MS PGothic" charset="-128"/>
                <a:cs typeface="Calibri" charset="0"/>
              </a:rPr>
              <a:t> + ½O</a:t>
            </a:r>
            <a:r>
              <a:rPr lang="en-US" altLang="en-US" sz="2800" baseline="-25000">
                <a:latin typeface="Calibri" charset="0"/>
                <a:ea typeface="MS PGothic" charset="-128"/>
                <a:cs typeface="Calibri" charset="0"/>
              </a:rPr>
              <a:t>2</a:t>
            </a:r>
            <a:r>
              <a:rPr lang="en-US" altLang="en-US" sz="2800">
                <a:latin typeface="Calibri" charset="0"/>
                <a:ea typeface="MS PGothic" charset="-128"/>
                <a:cs typeface="Calibri" charset="0"/>
              </a:rPr>
              <a:t>  ——&gt;  FAD + </a:t>
            </a:r>
            <a:r>
              <a:rPr lang="en-US" altLang="en-US" sz="2800">
                <a:solidFill>
                  <a:srgbClr val="FF0000"/>
                </a:solidFill>
                <a:latin typeface="Calibri" charset="0"/>
                <a:ea typeface="MS PGothic" charset="-128"/>
                <a:cs typeface="Calibri" charset="0"/>
              </a:rPr>
              <a:t>6H</a:t>
            </a:r>
            <a:r>
              <a:rPr lang="en-US" altLang="en-US" sz="2800" baseline="30000">
                <a:solidFill>
                  <a:srgbClr val="FF0000"/>
                </a:solidFill>
                <a:latin typeface="Calibri" charset="0"/>
                <a:ea typeface="MS PGothic" charset="-128"/>
                <a:cs typeface="Calibri" charset="0"/>
              </a:rPr>
              <a:t>+</a:t>
            </a:r>
            <a:r>
              <a:rPr lang="en-US" altLang="en-US" sz="2800" baseline="-25000">
                <a:solidFill>
                  <a:srgbClr val="FF0000"/>
                </a:solidFill>
                <a:latin typeface="Calibri" charset="0"/>
                <a:ea typeface="MS PGothic" charset="-128"/>
                <a:cs typeface="Calibri" charset="0"/>
              </a:rPr>
              <a:t>(P)</a:t>
            </a:r>
            <a:r>
              <a:rPr lang="en-US" altLang="en-US" sz="2800">
                <a:latin typeface="Calibri" charset="0"/>
                <a:ea typeface="MS PGothic" charset="-128"/>
                <a:cs typeface="Calibri" charset="0"/>
              </a:rPr>
              <a:t> + </a:t>
            </a:r>
            <a:r>
              <a:rPr lang="en-US" altLang="en-US" sz="2800">
                <a:solidFill>
                  <a:srgbClr val="FF0000"/>
                </a:solidFill>
                <a:latin typeface="Calibri" charset="0"/>
                <a:ea typeface="MS PGothic" charset="-128"/>
                <a:cs typeface="Calibri" charset="0"/>
              </a:rPr>
              <a:t>H</a:t>
            </a:r>
            <a:r>
              <a:rPr lang="en-US" altLang="en-US" sz="2800" baseline="-25000">
                <a:solidFill>
                  <a:srgbClr val="FF0000"/>
                </a:solidFill>
                <a:latin typeface="Calibri" charset="0"/>
                <a:ea typeface="MS PGothic" charset="-128"/>
                <a:cs typeface="Calibri" charset="0"/>
              </a:rPr>
              <a:t>2</a:t>
            </a:r>
            <a:r>
              <a:rPr lang="en-US" altLang="en-US" sz="2800">
                <a:latin typeface="Calibri" charset="0"/>
                <a:ea typeface="MS PGothic" charset="-128"/>
                <a:cs typeface="Calibri" charset="0"/>
              </a:rPr>
              <a:t>O</a:t>
            </a:r>
          </a:p>
          <a:p>
            <a:pPr>
              <a:buFontTx/>
              <a:buNone/>
            </a:pPr>
            <a:endParaRPr lang="en-US" altLang="en-US" sz="2800">
              <a:latin typeface="Calibri" charset="0"/>
              <a:ea typeface="MS PGothic" charset="-128"/>
              <a:cs typeface="Calibri" charset="0"/>
            </a:endParaRPr>
          </a:p>
          <a:p>
            <a:pPr>
              <a:buFontTx/>
              <a:buNone/>
            </a:pPr>
            <a:r>
              <a:rPr lang="en-US" altLang="en-US" sz="2800">
                <a:latin typeface="Calibri" charset="0"/>
                <a:ea typeface="MS PGothic" charset="-128"/>
                <a:cs typeface="Calibri" charset="0"/>
              </a:rPr>
              <a:t>Difference in number of protons transported reflects differences in ATP synthesized.</a:t>
            </a:r>
          </a:p>
          <a:p>
            <a:pPr>
              <a:buFontTx/>
              <a:buNone/>
            </a:pPr>
            <a:endParaRPr lang="en-US" altLang="en-US" sz="3600">
              <a:latin typeface="Calibri" charset="0"/>
              <a:ea typeface="MS PGothic" charset="-128"/>
              <a:cs typeface="Calibri" charset="0"/>
            </a:endParaRPr>
          </a:p>
        </p:txBody>
      </p:sp>
      <p:sp>
        <p:nvSpPr>
          <p:cNvPr id="36868" name="Line 4"/>
          <p:cNvSpPr>
            <a:spLocks noChangeShapeType="1"/>
          </p:cNvSpPr>
          <p:nvPr/>
        </p:nvSpPr>
        <p:spPr bwMode="auto">
          <a:xfrm>
            <a:off x="457200" y="9144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439368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 descr="C:\Users\shannon.moloney\AppData\Local\Temp\wz627c\ch19\figure_19_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3" y="1506538"/>
            <a:ext cx="5227637"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p:cNvSpPr txBox="1">
            <a:spLocks noChangeArrowheads="1"/>
          </p:cNvSpPr>
          <p:nvPr/>
        </p:nvSpPr>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Reactive Oxygen Species Can Damage Biological Macromolecules</a:t>
            </a:r>
          </a:p>
        </p:txBody>
      </p:sp>
      <p:sp>
        <p:nvSpPr>
          <p:cNvPr id="38916" name="Line 4"/>
          <p:cNvSpPr>
            <a:spLocks noChangeShapeType="1"/>
          </p:cNvSpPr>
          <p:nvPr/>
        </p:nvSpPr>
        <p:spPr bwMode="auto">
          <a:xfrm>
            <a:off x="4572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7" name="TextBox 1"/>
          <p:cNvSpPr txBox="1">
            <a:spLocks noChangeArrowheads="1"/>
          </p:cNvSpPr>
          <p:nvPr/>
        </p:nvSpPr>
        <p:spPr bwMode="auto">
          <a:xfrm>
            <a:off x="5283200" y="1506538"/>
            <a:ext cx="37084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255588">
              <a:defRPr sz="2400">
                <a:solidFill>
                  <a:schemeClr val="tx1"/>
                </a:solidFill>
                <a:latin typeface="Times New Roman" charset="0"/>
                <a:ea typeface="MS PGothic" charset="-128"/>
              </a:defRPr>
            </a:lvl1pPr>
            <a:lvl2pPr marL="800100" indent="-255588">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buFont typeface="Arial" charset="0"/>
              <a:buChar char="•"/>
            </a:pPr>
            <a:r>
              <a:rPr lang="en-US" altLang="en-US">
                <a:latin typeface="Calibri" charset="0"/>
              </a:rPr>
              <a:t>Ubiquinone is naturally “</a:t>
            </a:r>
            <a:r>
              <a:rPr lang="en-US" altLang="ja-JP">
                <a:latin typeface="Calibri" charset="0"/>
              </a:rPr>
              <a:t>leaky” and facilitates partial reduction of non-Complex III targets. </a:t>
            </a:r>
          </a:p>
          <a:p>
            <a:pPr lvl="1">
              <a:buFont typeface="Arial" charset="0"/>
              <a:buChar char="•"/>
            </a:pPr>
            <a:r>
              <a:rPr lang="en-US" altLang="en-US">
                <a:latin typeface="Calibri" charset="0"/>
              </a:rPr>
              <a:t>Single electron tranfers result in free radicals.</a:t>
            </a:r>
          </a:p>
          <a:p>
            <a:pPr>
              <a:buFont typeface="Arial" charset="0"/>
              <a:buChar char="•"/>
            </a:pPr>
            <a:r>
              <a:rPr lang="en-US" altLang="en-US">
                <a:latin typeface="Calibri" charset="0"/>
              </a:rPr>
              <a:t>One method by which the cell can correct free-radical production of reduced glutathione, which fuels the glutathione shuttle</a:t>
            </a:r>
          </a:p>
        </p:txBody>
      </p:sp>
    </p:spTree>
    <p:extLst>
      <p:ext uri="{BB962C8B-B14F-4D97-AF65-F5344CB8AC3E}">
        <p14:creationId xmlns:p14="http://schemas.microsoft.com/office/powerpoint/2010/main" val="12646614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a:extLst>
              <a:ext uri="{FF2B5EF4-FFF2-40B4-BE49-F238E27FC236}">
                <a16:creationId xmlns="" xmlns:a16="http://schemas.microsoft.com/office/drawing/2014/main" id="{102B452A-5425-7040-9F24-85AECE2C8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55613"/>
            <a:ext cx="6578600" cy="640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a:extLst>
              <a:ext uri="{FF2B5EF4-FFF2-40B4-BE49-F238E27FC236}">
                <a16:creationId xmlns="" xmlns:a16="http://schemas.microsoft.com/office/drawing/2014/main" id="{7497FE7D-6AA9-8540-A8E5-0F71852F691F}"/>
              </a:ext>
            </a:extLst>
          </p:cNvPr>
          <p:cNvSpPr txBox="1">
            <a:spLocks noChangeArrowheads="1"/>
          </p:cNvSpPr>
          <p:nvPr/>
        </p:nvSpPr>
        <p:spPr bwMode="auto">
          <a:xfrm>
            <a:off x="6477000" y="3579813"/>
            <a:ext cx="255588"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defRPr/>
            </a:pPr>
            <a:r>
              <a:rPr lang="en-US" sz="1200">
                <a:latin typeface="Arial" charset="0"/>
                <a:ea typeface="ＭＳ Ｐゴシック" charset="0"/>
              </a:rPr>
              <a:t>ATP</a:t>
            </a:r>
            <a:endParaRPr lang="en-US" sz="1200" baseline="30000">
              <a:latin typeface="Arial" charset="0"/>
              <a:ea typeface="ＭＳ Ｐゴシック" charset="0"/>
            </a:endParaRPr>
          </a:p>
        </p:txBody>
      </p:sp>
      <p:sp>
        <p:nvSpPr>
          <p:cNvPr id="5125" name="Text Box 5">
            <a:extLst>
              <a:ext uri="{FF2B5EF4-FFF2-40B4-BE49-F238E27FC236}">
                <a16:creationId xmlns="" xmlns:a16="http://schemas.microsoft.com/office/drawing/2014/main" id="{88876372-370D-CD43-81B7-67898AF3CCDB}"/>
              </a:ext>
            </a:extLst>
          </p:cNvPr>
          <p:cNvSpPr txBox="1">
            <a:spLocks noChangeArrowheads="1"/>
          </p:cNvSpPr>
          <p:nvPr/>
        </p:nvSpPr>
        <p:spPr bwMode="auto">
          <a:xfrm>
            <a:off x="7315200" y="3529013"/>
            <a:ext cx="255588"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defRPr/>
            </a:pPr>
            <a:r>
              <a:rPr lang="en-US" sz="1200">
                <a:latin typeface="Arial" charset="0"/>
                <a:ea typeface="ＭＳ Ｐゴシック" charset="0"/>
              </a:rPr>
              <a:t>ATP</a:t>
            </a:r>
            <a:endParaRPr lang="en-US" sz="1200" baseline="30000">
              <a:latin typeface="Arial" charset="0"/>
              <a:ea typeface="ＭＳ Ｐゴシック" charset="0"/>
            </a:endParaRPr>
          </a:p>
        </p:txBody>
      </p:sp>
      <p:sp>
        <p:nvSpPr>
          <p:cNvPr id="5126" name="Text Box 6">
            <a:extLst>
              <a:ext uri="{FF2B5EF4-FFF2-40B4-BE49-F238E27FC236}">
                <a16:creationId xmlns="" xmlns:a16="http://schemas.microsoft.com/office/drawing/2014/main" id="{96D9BBBE-6DC6-0A40-8815-138E45E8EA4C}"/>
              </a:ext>
            </a:extLst>
          </p:cNvPr>
          <p:cNvSpPr txBox="1">
            <a:spLocks noChangeArrowheads="1"/>
          </p:cNvSpPr>
          <p:nvPr/>
        </p:nvSpPr>
        <p:spPr bwMode="auto">
          <a:xfrm>
            <a:off x="8001000" y="3503613"/>
            <a:ext cx="255588" cy="12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defRPr/>
            </a:pPr>
            <a:r>
              <a:rPr lang="en-US" sz="1200">
                <a:latin typeface="Arial" charset="0"/>
                <a:ea typeface="ＭＳ Ｐゴシック" charset="0"/>
              </a:rPr>
              <a:t>ATP</a:t>
            </a:r>
            <a:endParaRPr lang="en-US" sz="1200" baseline="30000">
              <a:latin typeface="Arial" charset="0"/>
              <a:ea typeface="ＭＳ Ｐゴシック" charset="0"/>
            </a:endParaRPr>
          </a:p>
        </p:txBody>
      </p:sp>
      <p:sp>
        <p:nvSpPr>
          <p:cNvPr id="5127" name="Text Box 7">
            <a:extLst>
              <a:ext uri="{FF2B5EF4-FFF2-40B4-BE49-F238E27FC236}">
                <a16:creationId xmlns="" xmlns:a16="http://schemas.microsoft.com/office/drawing/2014/main" id="{0F80F75C-E0BB-F44C-B06C-220F1CB412B9}"/>
              </a:ext>
            </a:extLst>
          </p:cNvPr>
          <p:cNvSpPr txBox="1">
            <a:spLocks noChangeArrowheads="1"/>
          </p:cNvSpPr>
          <p:nvPr/>
        </p:nvSpPr>
        <p:spPr bwMode="auto">
          <a:xfrm>
            <a:off x="6172200" y="2897188"/>
            <a:ext cx="538163" cy="13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defRPr/>
            </a:pPr>
            <a:r>
              <a:rPr lang="en-US" sz="1200">
                <a:latin typeface="Arial" charset="0"/>
                <a:ea typeface="ＭＳ Ｐゴシック" charset="0"/>
              </a:rPr>
              <a:t>Glycolysis</a:t>
            </a:r>
            <a:endParaRPr lang="en-US" sz="1200" baseline="30000">
              <a:latin typeface="Arial" charset="0"/>
              <a:ea typeface="ＭＳ Ｐゴシック" charset="0"/>
            </a:endParaRPr>
          </a:p>
        </p:txBody>
      </p:sp>
      <p:sp>
        <p:nvSpPr>
          <p:cNvPr id="5128" name="Text Box 8">
            <a:extLst>
              <a:ext uri="{FF2B5EF4-FFF2-40B4-BE49-F238E27FC236}">
                <a16:creationId xmlns="" xmlns:a16="http://schemas.microsoft.com/office/drawing/2014/main" id="{0A2663B8-0060-8A45-9F2B-FF3FC2A748B9}"/>
              </a:ext>
            </a:extLst>
          </p:cNvPr>
          <p:cNvSpPr txBox="1">
            <a:spLocks noChangeArrowheads="1"/>
          </p:cNvSpPr>
          <p:nvPr/>
        </p:nvSpPr>
        <p:spPr bwMode="auto">
          <a:xfrm>
            <a:off x="8001000" y="2589213"/>
            <a:ext cx="803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defRPr/>
            </a:pPr>
            <a:r>
              <a:rPr lang="en-US" sz="1200">
                <a:latin typeface="Arial" charset="0"/>
                <a:ea typeface="ＭＳ Ｐゴシック" charset="0"/>
              </a:rPr>
              <a:t>Oxidative</a:t>
            </a:r>
          </a:p>
          <a:p>
            <a:pPr algn="ctr">
              <a:defRPr/>
            </a:pPr>
            <a:r>
              <a:rPr lang="en-US" sz="1200">
                <a:latin typeface="Arial" charset="0"/>
                <a:ea typeface="ＭＳ Ｐゴシック" charset="0"/>
              </a:rPr>
              <a:t>phosphorylation:</a:t>
            </a:r>
          </a:p>
          <a:p>
            <a:pPr algn="ctr">
              <a:defRPr/>
            </a:pPr>
            <a:r>
              <a:rPr lang="en-US" sz="1200">
                <a:latin typeface="Arial" charset="0"/>
                <a:ea typeface="ＭＳ Ｐゴシック" charset="0"/>
              </a:rPr>
              <a:t>electron transport</a:t>
            </a:r>
          </a:p>
          <a:p>
            <a:pPr algn="ctr">
              <a:defRPr/>
            </a:pPr>
            <a:r>
              <a:rPr lang="en-US" sz="1200">
                <a:latin typeface="Arial" charset="0"/>
                <a:ea typeface="ＭＳ Ｐゴシック" charset="0"/>
              </a:rPr>
              <a:t>and chemiosmosis</a:t>
            </a:r>
            <a:endParaRPr lang="en-US" sz="1200" baseline="30000">
              <a:latin typeface="Arial" charset="0"/>
              <a:ea typeface="ＭＳ Ｐゴシック" charset="0"/>
            </a:endParaRPr>
          </a:p>
        </p:txBody>
      </p:sp>
      <p:sp>
        <p:nvSpPr>
          <p:cNvPr id="5129" name="Text Box 9">
            <a:extLst>
              <a:ext uri="{FF2B5EF4-FFF2-40B4-BE49-F238E27FC236}">
                <a16:creationId xmlns="" xmlns:a16="http://schemas.microsoft.com/office/drawing/2014/main" id="{9713443A-EA17-8449-B679-D03C0E4BFA91}"/>
              </a:ext>
            </a:extLst>
          </p:cNvPr>
          <p:cNvSpPr txBox="1">
            <a:spLocks noChangeArrowheads="1"/>
          </p:cNvSpPr>
          <p:nvPr/>
        </p:nvSpPr>
        <p:spPr bwMode="auto">
          <a:xfrm>
            <a:off x="7239000" y="2741613"/>
            <a:ext cx="381000"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Citric</a:t>
            </a:r>
          </a:p>
          <a:p>
            <a:pPr algn="ctr">
              <a:lnSpc>
                <a:spcPct val="90000"/>
              </a:lnSpc>
              <a:defRPr/>
            </a:pPr>
            <a:r>
              <a:rPr lang="en-US" sz="1200">
                <a:latin typeface="Arial" charset="0"/>
                <a:ea typeface="ＭＳ Ｐゴシック" charset="0"/>
              </a:rPr>
              <a:t>acid</a:t>
            </a:r>
          </a:p>
          <a:p>
            <a:pPr algn="ctr">
              <a:lnSpc>
                <a:spcPct val="90000"/>
              </a:lnSpc>
              <a:defRPr/>
            </a:pPr>
            <a:r>
              <a:rPr lang="en-US" sz="1200">
                <a:latin typeface="Arial" charset="0"/>
                <a:ea typeface="ＭＳ Ｐゴシック" charset="0"/>
              </a:rPr>
              <a:t>cycle</a:t>
            </a:r>
            <a:endParaRPr lang="en-US" sz="1200" baseline="30000">
              <a:latin typeface="Arial" charset="0"/>
              <a:ea typeface="ＭＳ Ｐゴシック" charset="0"/>
            </a:endParaRPr>
          </a:p>
        </p:txBody>
      </p:sp>
      <p:sp>
        <p:nvSpPr>
          <p:cNvPr id="5130" name="Text Box 10">
            <a:extLst>
              <a:ext uri="{FF2B5EF4-FFF2-40B4-BE49-F238E27FC236}">
                <a16:creationId xmlns="" xmlns:a16="http://schemas.microsoft.com/office/drawing/2014/main" id="{C31923C3-FD52-4049-8A50-BC5D978312D3}"/>
              </a:ext>
            </a:extLst>
          </p:cNvPr>
          <p:cNvSpPr txBox="1">
            <a:spLocks noChangeArrowheads="1"/>
          </p:cNvSpPr>
          <p:nvPr/>
        </p:nvSpPr>
        <p:spPr bwMode="auto">
          <a:xfrm>
            <a:off x="2660650" y="942975"/>
            <a:ext cx="568325" cy="13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NADH</a:t>
            </a:r>
            <a:endParaRPr lang="en-US" sz="1200" baseline="30000">
              <a:latin typeface="Arial" charset="0"/>
              <a:ea typeface="ＭＳ Ｐゴシック" charset="0"/>
            </a:endParaRPr>
          </a:p>
        </p:txBody>
      </p:sp>
      <p:sp>
        <p:nvSpPr>
          <p:cNvPr id="5131" name="Text Box 11">
            <a:extLst>
              <a:ext uri="{FF2B5EF4-FFF2-40B4-BE49-F238E27FC236}">
                <a16:creationId xmlns="" xmlns:a16="http://schemas.microsoft.com/office/drawing/2014/main" id="{5C2D0C9F-E180-0043-B6F9-64985E90561B}"/>
              </a:ext>
            </a:extLst>
          </p:cNvPr>
          <p:cNvSpPr txBox="1">
            <a:spLocks noChangeArrowheads="1"/>
          </p:cNvSpPr>
          <p:nvPr/>
        </p:nvSpPr>
        <p:spPr bwMode="auto">
          <a:xfrm>
            <a:off x="2266950" y="1190625"/>
            <a:ext cx="212725" cy="14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r">
              <a:lnSpc>
                <a:spcPct val="90000"/>
              </a:lnSpc>
              <a:defRPr/>
            </a:pPr>
            <a:r>
              <a:rPr lang="en-US" sz="1200">
                <a:latin typeface="Arial" charset="0"/>
                <a:ea typeface="ＭＳ Ｐゴシック" charset="0"/>
              </a:rPr>
              <a:t>50</a:t>
            </a:r>
            <a:endParaRPr lang="en-US" sz="1200" baseline="30000">
              <a:latin typeface="Arial" charset="0"/>
              <a:ea typeface="ＭＳ Ｐゴシック" charset="0"/>
            </a:endParaRPr>
          </a:p>
        </p:txBody>
      </p:sp>
      <p:sp>
        <p:nvSpPr>
          <p:cNvPr id="5132" name="Text Box 12">
            <a:extLst>
              <a:ext uri="{FF2B5EF4-FFF2-40B4-BE49-F238E27FC236}">
                <a16:creationId xmlns="" xmlns:a16="http://schemas.microsoft.com/office/drawing/2014/main" id="{EC83C10E-036E-984D-8E71-9BF961975488}"/>
              </a:ext>
            </a:extLst>
          </p:cNvPr>
          <p:cNvSpPr txBox="1">
            <a:spLocks noChangeArrowheads="1"/>
          </p:cNvSpPr>
          <p:nvPr/>
        </p:nvSpPr>
        <p:spPr bwMode="auto">
          <a:xfrm>
            <a:off x="3810000" y="1584325"/>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FADH</a:t>
            </a:r>
            <a:r>
              <a:rPr lang="en-US" sz="1200" baseline="-25000">
                <a:latin typeface="Arial" charset="0"/>
                <a:ea typeface="ＭＳ Ｐゴシック" charset="0"/>
              </a:rPr>
              <a:t>2</a:t>
            </a:r>
            <a:endParaRPr lang="en-US" sz="1200" baseline="30000">
              <a:latin typeface="Arial" charset="0"/>
              <a:ea typeface="ＭＳ Ｐゴシック" charset="0"/>
            </a:endParaRPr>
          </a:p>
        </p:txBody>
      </p:sp>
      <p:sp>
        <p:nvSpPr>
          <p:cNvPr id="5133" name="Text Box 13">
            <a:extLst>
              <a:ext uri="{FF2B5EF4-FFF2-40B4-BE49-F238E27FC236}">
                <a16:creationId xmlns="" xmlns:a16="http://schemas.microsoft.com/office/drawing/2014/main" id="{8922C95D-6462-BA4B-BF8C-FFA13371B6B3}"/>
              </a:ext>
            </a:extLst>
          </p:cNvPr>
          <p:cNvSpPr txBox="1">
            <a:spLocks noChangeArrowheads="1"/>
          </p:cNvSpPr>
          <p:nvPr/>
        </p:nvSpPr>
        <p:spPr bwMode="auto">
          <a:xfrm>
            <a:off x="2266950" y="2105025"/>
            <a:ext cx="212725" cy="14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r">
              <a:lnSpc>
                <a:spcPct val="90000"/>
              </a:lnSpc>
              <a:defRPr/>
            </a:pPr>
            <a:r>
              <a:rPr lang="en-US" sz="1200">
                <a:latin typeface="Arial" charset="0"/>
                <a:ea typeface="ＭＳ Ｐゴシック" charset="0"/>
              </a:rPr>
              <a:t>40</a:t>
            </a:r>
            <a:endParaRPr lang="en-US" sz="1200" baseline="30000">
              <a:latin typeface="Arial" charset="0"/>
              <a:ea typeface="ＭＳ Ｐゴシック" charset="0"/>
            </a:endParaRPr>
          </a:p>
        </p:txBody>
      </p:sp>
      <p:sp>
        <p:nvSpPr>
          <p:cNvPr id="5134" name="Text Box 14">
            <a:extLst>
              <a:ext uri="{FF2B5EF4-FFF2-40B4-BE49-F238E27FC236}">
                <a16:creationId xmlns="" xmlns:a16="http://schemas.microsoft.com/office/drawing/2014/main" id="{5CAA6D6F-F93F-7045-8ACD-D6DA62B41CD0}"/>
              </a:ext>
            </a:extLst>
          </p:cNvPr>
          <p:cNvSpPr txBox="1">
            <a:spLocks noChangeArrowheads="1"/>
          </p:cNvSpPr>
          <p:nvPr/>
        </p:nvSpPr>
        <p:spPr bwMode="auto">
          <a:xfrm>
            <a:off x="2555875" y="2114550"/>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FMN</a:t>
            </a:r>
            <a:endParaRPr lang="en-US" sz="1200" baseline="30000">
              <a:latin typeface="Arial" charset="0"/>
              <a:ea typeface="ＭＳ Ｐゴシック" charset="0"/>
            </a:endParaRPr>
          </a:p>
        </p:txBody>
      </p:sp>
      <p:sp>
        <p:nvSpPr>
          <p:cNvPr id="5135" name="Text Box 15">
            <a:extLst>
              <a:ext uri="{FF2B5EF4-FFF2-40B4-BE49-F238E27FC236}">
                <a16:creationId xmlns="" xmlns:a16="http://schemas.microsoft.com/office/drawing/2014/main" id="{9E271A49-BB4A-B547-9BFC-32AF815938CF}"/>
              </a:ext>
            </a:extLst>
          </p:cNvPr>
          <p:cNvSpPr txBox="1">
            <a:spLocks noChangeArrowheads="1"/>
          </p:cNvSpPr>
          <p:nvPr/>
        </p:nvSpPr>
        <p:spPr bwMode="auto">
          <a:xfrm>
            <a:off x="2930525" y="2327275"/>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lang="en-US" altLang="en-US" sz="1200">
                <a:latin typeface="Arial" panose="020B0604020202020204" pitchFamily="34" charset="0"/>
              </a:rPr>
              <a:t>Fe•S</a:t>
            </a:r>
            <a:endParaRPr lang="en-US" altLang="en-US" sz="1200" baseline="30000">
              <a:latin typeface="Arial" panose="020B0604020202020204" pitchFamily="34" charset="0"/>
            </a:endParaRPr>
          </a:p>
        </p:txBody>
      </p:sp>
      <p:sp>
        <p:nvSpPr>
          <p:cNvPr id="5136" name="Text Box 16">
            <a:extLst>
              <a:ext uri="{FF2B5EF4-FFF2-40B4-BE49-F238E27FC236}">
                <a16:creationId xmlns="" xmlns:a16="http://schemas.microsoft.com/office/drawing/2014/main" id="{B4960888-EF2A-264B-8E88-A501440E0A5D}"/>
              </a:ext>
            </a:extLst>
          </p:cNvPr>
          <p:cNvSpPr txBox="1">
            <a:spLocks noChangeArrowheads="1"/>
          </p:cNvSpPr>
          <p:nvPr/>
        </p:nvSpPr>
        <p:spPr bwMode="auto">
          <a:xfrm>
            <a:off x="3086100" y="2051050"/>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I</a:t>
            </a:r>
            <a:endParaRPr lang="en-US" sz="1200" baseline="30000">
              <a:latin typeface="Arial" charset="0"/>
              <a:ea typeface="ＭＳ Ｐゴシック" charset="0"/>
            </a:endParaRPr>
          </a:p>
        </p:txBody>
      </p:sp>
      <p:sp>
        <p:nvSpPr>
          <p:cNvPr id="5137" name="Text Box 17">
            <a:extLst>
              <a:ext uri="{FF2B5EF4-FFF2-40B4-BE49-F238E27FC236}">
                <a16:creationId xmlns="" xmlns:a16="http://schemas.microsoft.com/office/drawing/2014/main" id="{60B15069-F22C-8C4B-9670-0E0CB1F146C2}"/>
              </a:ext>
            </a:extLst>
          </p:cNvPr>
          <p:cNvSpPr txBox="1">
            <a:spLocks noChangeArrowheads="1"/>
          </p:cNvSpPr>
          <p:nvPr/>
        </p:nvSpPr>
        <p:spPr bwMode="auto">
          <a:xfrm>
            <a:off x="3695700" y="2085975"/>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FAD</a:t>
            </a:r>
            <a:endParaRPr lang="en-US" sz="1200" baseline="30000">
              <a:latin typeface="Arial" charset="0"/>
              <a:ea typeface="ＭＳ Ｐゴシック" charset="0"/>
            </a:endParaRPr>
          </a:p>
        </p:txBody>
      </p:sp>
      <p:sp>
        <p:nvSpPr>
          <p:cNvPr id="5138" name="Text Box 18">
            <a:extLst>
              <a:ext uri="{FF2B5EF4-FFF2-40B4-BE49-F238E27FC236}">
                <a16:creationId xmlns="" xmlns:a16="http://schemas.microsoft.com/office/drawing/2014/main" id="{8DAC10EF-AE08-EC4F-BE0D-FFBB01705963}"/>
              </a:ext>
            </a:extLst>
          </p:cNvPr>
          <p:cNvSpPr txBox="1">
            <a:spLocks noChangeArrowheads="1"/>
          </p:cNvSpPr>
          <p:nvPr/>
        </p:nvSpPr>
        <p:spPr bwMode="auto">
          <a:xfrm>
            <a:off x="3514725" y="2301875"/>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lang="en-US" altLang="en-US" sz="1200">
                <a:latin typeface="Arial" panose="020B0604020202020204" pitchFamily="34" charset="0"/>
              </a:rPr>
              <a:t>Fe•S</a:t>
            </a:r>
            <a:endParaRPr lang="en-US" altLang="en-US" sz="1200" baseline="30000">
              <a:latin typeface="Arial" panose="020B0604020202020204" pitchFamily="34" charset="0"/>
            </a:endParaRPr>
          </a:p>
        </p:txBody>
      </p:sp>
      <p:sp>
        <p:nvSpPr>
          <p:cNvPr id="5139" name="Text Box 19">
            <a:extLst>
              <a:ext uri="{FF2B5EF4-FFF2-40B4-BE49-F238E27FC236}">
                <a16:creationId xmlns="" xmlns:a16="http://schemas.microsoft.com/office/drawing/2014/main" id="{BAD7B01D-15F6-F942-B64A-8C3D5400C357}"/>
              </a:ext>
            </a:extLst>
          </p:cNvPr>
          <p:cNvSpPr txBox="1">
            <a:spLocks noChangeArrowheads="1"/>
          </p:cNvSpPr>
          <p:nvPr/>
        </p:nvSpPr>
        <p:spPr bwMode="auto">
          <a:xfrm>
            <a:off x="3940175" y="2270125"/>
            <a:ext cx="177800" cy="15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II</a:t>
            </a:r>
            <a:endParaRPr lang="en-US" sz="1200" baseline="30000">
              <a:latin typeface="Arial" charset="0"/>
              <a:ea typeface="ＭＳ Ｐゴシック" charset="0"/>
            </a:endParaRPr>
          </a:p>
        </p:txBody>
      </p:sp>
      <p:sp>
        <p:nvSpPr>
          <p:cNvPr id="5140" name="Text Box 20">
            <a:extLst>
              <a:ext uri="{FF2B5EF4-FFF2-40B4-BE49-F238E27FC236}">
                <a16:creationId xmlns="" xmlns:a16="http://schemas.microsoft.com/office/drawing/2014/main" id="{4E558B6D-B743-C54C-83E3-0B48C04FEE96}"/>
              </a:ext>
            </a:extLst>
          </p:cNvPr>
          <p:cNvSpPr txBox="1">
            <a:spLocks noChangeArrowheads="1"/>
          </p:cNvSpPr>
          <p:nvPr/>
        </p:nvSpPr>
        <p:spPr bwMode="auto">
          <a:xfrm>
            <a:off x="4502150" y="2622550"/>
            <a:ext cx="177800" cy="15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III</a:t>
            </a:r>
            <a:endParaRPr lang="en-US" sz="1200" baseline="30000">
              <a:latin typeface="Arial" charset="0"/>
              <a:ea typeface="ＭＳ Ｐゴシック" charset="0"/>
            </a:endParaRPr>
          </a:p>
        </p:txBody>
      </p:sp>
      <p:sp>
        <p:nvSpPr>
          <p:cNvPr id="5141" name="Text Box 21">
            <a:extLst>
              <a:ext uri="{FF2B5EF4-FFF2-40B4-BE49-F238E27FC236}">
                <a16:creationId xmlns="" xmlns:a16="http://schemas.microsoft.com/office/drawing/2014/main" id="{38B64D55-7D2E-DE49-9565-A2A4026E6C9C}"/>
              </a:ext>
            </a:extLst>
          </p:cNvPr>
          <p:cNvSpPr txBox="1">
            <a:spLocks noChangeArrowheads="1"/>
          </p:cNvSpPr>
          <p:nvPr/>
        </p:nvSpPr>
        <p:spPr bwMode="auto">
          <a:xfrm>
            <a:off x="3451225" y="2536825"/>
            <a:ext cx="177800" cy="15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Q</a:t>
            </a:r>
            <a:endParaRPr lang="en-US" sz="1200" baseline="30000">
              <a:latin typeface="Arial" charset="0"/>
              <a:ea typeface="ＭＳ Ｐゴシック" charset="0"/>
            </a:endParaRPr>
          </a:p>
        </p:txBody>
      </p:sp>
      <p:sp>
        <p:nvSpPr>
          <p:cNvPr id="5142" name="Text Box 22">
            <a:extLst>
              <a:ext uri="{FF2B5EF4-FFF2-40B4-BE49-F238E27FC236}">
                <a16:creationId xmlns="" xmlns:a16="http://schemas.microsoft.com/office/drawing/2014/main" id="{AE18DA79-F1E1-794A-95D9-A602B69BDD44}"/>
              </a:ext>
            </a:extLst>
          </p:cNvPr>
          <p:cNvSpPr txBox="1">
            <a:spLocks noChangeArrowheads="1"/>
          </p:cNvSpPr>
          <p:nvPr/>
        </p:nvSpPr>
        <p:spPr bwMode="auto">
          <a:xfrm>
            <a:off x="4064000" y="2959100"/>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lang="en-US" altLang="en-US" sz="1200">
                <a:latin typeface="Arial" panose="020B0604020202020204" pitchFamily="34" charset="0"/>
              </a:rPr>
              <a:t>Fe•S</a:t>
            </a:r>
            <a:endParaRPr lang="en-US" altLang="en-US" sz="1200" baseline="30000">
              <a:latin typeface="Arial" panose="020B0604020202020204" pitchFamily="34" charset="0"/>
            </a:endParaRPr>
          </a:p>
        </p:txBody>
      </p:sp>
      <p:sp>
        <p:nvSpPr>
          <p:cNvPr id="5143" name="Text Box 23">
            <a:extLst>
              <a:ext uri="{FF2B5EF4-FFF2-40B4-BE49-F238E27FC236}">
                <a16:creationId xmlns="" xmlns:a16="http://schemas.microsoft.com/office/drawing/2014/main" id="{80E9E0E2-E98A-0241-9B57-7D8F42010FBA}"/>
              </a:ext>
            </a:extLst>
          </p:cNvPr>
          <p:cNvSpPr txBox="1">
            <a:spLocks noChangeArrowheads="1"/>
          </p:cNvSpPr>
          <p:nvPr/>
        </p:nvSpPr>
        <p:spPr bwMode="auto">
          <a:xfrm>
            <a:off x="3689350" y="2746375"/>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Cyt </a:t>
            </a:r>
            <a:r>
              <a:rPr lang="en-US" sz="1200" i="1">
                <a:latin typeface="Arial" charset="0"/>
                <a:ea typeface="ＭＳ Ｐゴシック" charset="0"/>
              </a:rPr>
              <a:t>b</a:t>
            </a:r>
            <a:endParaRPr lang="en-US" sz="1200" baseline="30000">
              <a:latin typeface="Arial" charset="0"/>
              <a:ea typeface="ＭＳ Ｐゴシック" charset="0"/>
            </a:endParaRPr>
          </a:p>
        </p:txBody>
      </p:sp>
      <p:sp>
        <p:nvSpPr>
          <p:cNvPr id="5144" name="Text Box 24">
            <a:extLst>
              <a:ext uri="{FF2B5EF4-FFF2-40B4-BE49-F238E27FC236}">
                <a16:creationId xmlns="" xmlns:a16="http://schemas.microsoft.com/office/drawing/2014/main" id="{DAB2296C-C46B-0E4C-A1A1-D5D3D9BE13F7}"/>
              </a:ext>
            </a:extLst>
          </p:cNvPr>
          <p:cNvSpPr txBox="1">
            <a:spLocks noChangeArrowheads="1"/>
          </p:cNvSpPr>
          <p:nvPr/>
        </p:nvSpPr>
        <p:spPr bwMode="auto">
          <a:xfrm>
            <a:off x="2263775" y="3022600"/>
            <a:ext cx="212725" cy="14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r">
              <a:lnSpc>
                <a:spcPct val="90000"/>
              </a:lnSpc>
              <a:defRPr/>
            </a:pPr>
            <a:r>
              <a:rPr lang="en-US" sz="1200">
                <a:latin typeface="Arial" charset="0"/>
                <a:ea typeface="ＭＳ Ｐゴシック" charset="0"/>
              </a:rPr>
              <a:t>30</a:t>
            </a:r>
            <a:endParaRPr lang="en-US" sz="1200" baseline="30000">
              <a:latin typeface="Arial" charset="0"/>
              <a:ea typeface="ＭＳ Ｐゴシック" charset="0"/>
            </a:endParaRPr>
          </a:p>
        </p:txBody>
      </p:sp>
      <p:sp>
        <p:nvSpPr>
          <p:cNvPr id="5145" name="Text Box 25">
            <a:extLst>
              <a:ext uri="{FF2B5EF4-FFF2-40B4-BE49-F238E27FC236}">
                <a16:creationId xmlns="" xmlns:a16="http://schemas.microsoft.com/office/drawing/2014/main" id="{DA13FCF6-234E-CA4F-8694-5C67475EBD41}"/>
              </a:ext>
            </a:extLst>
          </p:cNvPr>
          <p:cNvSpPr txBox="1">
            <a:spLocks noChangeArrowheads="1"/>
          </p:cNvSpPr>
          <p:nvPr/>
        </p:nvSpPr>
        <p:spPr bwMode="auto">
          <a:xfrm>
            <a:off x="2263775" y="3940175"/>
            <a:ext cx="212725" cy="14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r">
              <a:lnSpc>
                <a:spcPct val="90000"/>
              </a:lnSpc>
              <a:defRPr/>
            </a:pPr>
            <a:r>
              <a:rPr lang="en-US" sz="1200">
                <a:latin typeface="Arial" charset="0"/>
                <a:ea typeface="ＭＳ Ｐゴシック" charset="0"/>
              </a:rPr>
              <a:t>20</a:t>
            </a:r>
            <a:endParaRPr lang="en-US" sz="1200" baseline="30000">
              <a:latin typeface="Arial" charset="0"/>
              <a:ea typeface="ＭＳ Ｐゴシック" charset="0"/>
            </a:endParaRPr>
          </a:p>
        </p:txBody>
      </p:sp>
      <p:sp>
        <p:nvSpPr>
          <p:cNvPr id="5146" name="Text Box 26">
            <a:extLst>
              <a:ext uri="{FF2B5EF4-FFF2-40B4-BE49-F238E27FC236}">
                <a16:creationId xmlns="" xmlns:a16="http://schemas.microsoft.com/office/drawing/2014/main" id="{E00577E7-174C-8F4B-A456-FE520FB8B7AF}"/>
              </a:ext>
            </a:extLst>
          </p:cNvPr>
          <p:cNvSpPr txBox="1">
            <a:spLocks noChangeArrowheads="1"/>
          </p:cNvSpPr>
          <p:nvPr/>
        </p:nvSpPr>
        <p:spPr bwMode="auto">
          <a:xfrm>
            <a:off x="4819650" y="3384550"/>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Cyt </a:t>
            </a:r>
            <a:r>
              <a:rPr lang="en-US" sz="1200" i="1">
                <a:latin typeface="Arial" charset="0"/>
                <a:ea typeface="ＭＳ Ｐゴシック" charset="0"/>
              </a:rPr>
              <a:t>c</a:t>
            </a:r>
            <a:endParaRPr lang="en-US" sz="1200" baseline="30000">
              <a:latin typeface="Arial" charset="0"/>
              <a:ea typeface="ＭＳ Ｐゴシック" charset="0"/>
            </a:endParaRPr>
          </a:p>
        </p:txBody>
      </p:sp>
      <p:sp>
        <p:nvSpPr>
          <p:cNvPr id="5147" name="Text Box 27">
            <a:extLst>
              <a:ext uri="{FF2B5EF4-FFF2-40B4-BE49-F238E27FC236}">
                <a16:creationId xmlns="" xmlns:a16="http://schemas.microsoft.com/office/drawing/2014/main" id="{E46D0E1B-6D16-5641-B429-CE0965A4A3D1}"/>
              </a:ext>
            </a:extLst>
          </p:cNvPr>
          <p:cNvSpPr txBox="1">
            <a:spLocks noChangeArrowheads="1"/>
          </p:cNvSpPr>
          <p:nvPr/>
        </p:nvSpPr>
        <p:spPr bwMode="auto">
          <a:xfrm>
            <a:off x="4438650" y="3155950"/>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Cyt </a:t>
            </a:r>
            <a:r>
              <a:rPr lang="en-US" sz="1200" i="1">
                <a:latin typeface="Arial" charset="0"/>
                <a:ea typeface="ＭＳ Ｐゴシック" charset="0"/>
              </a:rPr>
              <a:t>c</a:t>
            </a:r>
            <a:r>
              <a:rPr lang="en-US" sz="1200" baseline="-25000">
                <a:latin typeface="Arial" charset="0"/>
                <a:ea typeface="ＭＳ Ｐゴシック" charset="0"/>
              </a:rPr>
              <a:t>1</a:t>
            </a:r>
            <a:endParaRPr lang="en-US" sz="1200" baseline="30000">
              <a:latin typeface="Arial" charset="0"/>
              <a:ea typeface="ＭＳ Ｐゴシック" charset="0"/>
            </a:endParaRPr>
          </a:p>
        </p:txBody>
      </p:sp>
      <p:sp>
        <p:nvSpPr>
          <p:cNvPr id="5148" name="Text Box 28">
            <a:extLst>
              <a:ext uri="{FF2B5EF4-FFF2-40B4-BE49-F238E27FC236}">
                <a16:creationId xmlns="" xmlns:a16="http://schemas.microsoft.com/office/drawing/2014/main" id="{68E2CEC8-626F-FE4B-8E85-C049DC68A1E8}"/>
              </a:ext>
            </a:extLst>
          </p:cNvPr>
          <p:cNvSpPr txBox="1">
            <a:spLocks noChangeArrowheads="1"/>
          </p:cNvSpPr>
          <p:nvPr/>
        </p:nvSpPr>
        <p:spPr bwMode="auto">
          <a:xfrm>
            <a:off x="5194300" y="3590925"/>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Cyt </a:t>
            </a:r>
            <a:r>
              <a:rPr lang="en-US" sz="1200" i="1">
                <a:latin typeface="Arial" charset="0"/>
                <a:ea typeface="ＭＳ Ｐゴシック" charset="0"/>
              </a:rPr>
              <a:t>a</a:t>
            </a:r>
            <a:endParaRPr lang="en-US" sz="1200" baseline="30000">
              <a:latin typeface="Arial" charset="0"/>
              <a:ea typeface="ＭＳ Ｐゴシック" charset="0"/>
            </a:endParaRPr>
          </a:p>
        </p:txBody>
      </p:sp>
      <p:sp>
        <p:nvSpPr>
          <p:cNvPr id="5149" name="Text Box 29">
            <a:extLst>
              <a:ext uri="{FF2B5EF4-FFF2-40B4-BE49-F238E27FC236}">
                <a16:creationId xmlns="" xmlns:a16="http://schemas.microsoft.com/office/drawing/2014/main" id="{61226596-88B2-094F-9589-6E5E031D4BDB}"/>
              </a:ext>
            </a:extLst>
          </p:cNvPr>
          <p:cNvSpPr txBox="1">
            <a:spLocks noChangeArrowheads="1"/>
          </p:cNvSpPr>
          <p:nvPr/>
        </p:nvSpPr>
        <p:spPr bwMode="auto">
          <a:xfrm>
            <a:off x="5568950" y="3787775"/>
            <a:ext cx="460375"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Cyt </a:t>
            </a:r>
            <a:r>
              <a:rPr lang="en-US" sz="1200" i="1">
                <a:latin typeface="Arial" charset="0"/>
                <a:ea typeface="ＭＳ Ｐゴシック" charset="0"/>
              </a:rPr>
              <a:t>a</a:t>
            </a:r>
            <a:r>
              <a:rPr lang="en-US" sz="1200" baseline="-25000">
                <a:latin typeface="Arial" charset="0"/>
                <a:ea typeface="ＭＳ Ｐゴシック" charset="0"/>
              </a:rPr>
              <a:t>3</a:t>
            </a:r>
            <a:endParaRPr lang="en-US" sz="1200" baseline="30000">
              <a:latin typeface="Arial" charset="0"/>
              <a:ea typeface="ＭＳ Ｐゴシック" charset="0"/>
            </a:endParaRPr>
          </a:p>
        </p:txBody>
      </p:sp>
      <p:sp>
        <p:nvSpPr>
          <p:cNvPr id="5150" name="Text Box 30">
            <a:extLst>
              <a:ext uri="{FF2B5EF4-FFF2-40B4-BE49-F238E27FC236}">
                <a16:creationId xmlns="" xmlns:a16="http://schemas.microsoft.com/office/drawing/2014/main" id="{2C4EB8E3-C25E-BB4F-93C6-2BD149D93A64}"/>
              </a:ext>
            </a:extLst>
          </p:cNvPr>
          <p:cNvSpPr txBox="1">
            <a:spLocks noChangeArrowheads="1"/>
          </p:cNvSpPr>
          <p:nvPr/>
        </p:nvSpPr>
        <p:spPr bwMode="auto">
          <a:xfrm>
            <a:off x="5822950" y="3216275"/>
            <a:ext cx="177800" cy="15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a:lnSpc>
                <a:spcPct val="90000"/>
              </a:lnSpc>
              <a:defRPr/>
            </a:pPr>
            <a:r>
              <a:rPr lang="en-US" sz="1200">
                <a:latin typeface="Arial" charset="0"/>
                <a:ea typeface="ＭＳ Ｐゴシック" charset="0"/>
              </a:rPr>
              <a:t>IV</a:t>
            </a:r>
            <a:endParaRPr lang="en-US" sz="1200" baseline="30000">
              <a:latin typeface="Arial" charset="0"/>
              <a:ea typeface="ＭＳ Ｐゴシック" charset="0"/>
            </a:endParaRPr>
          </a:p>
        </p:txBody>
      </p:sp>
      <p:sp>
        <p:nvSpPr>
          <p:cNvPr id="5151" name="Text Box 31">
            <a:extLst>
              <a:ext uri="{FF2B5EF4-FFF2-40B4-BE49-F238E27FC236}">
                <a16:creationId xmlns="" xmlns:a16="http://schemas.microsoft.com/office/drawing/2014/main" id="{3E2CAE17-4765-C849-8D96-751C9C307129}"/>
              </a:ext>
            </a:extLst>
          </p:cNvPr>
          <p:cNvSpPr txBox="1">
            <a:spLocks noChangeArrowheads="1"/>
          </p:cNvSpPr>
          <p:nvPr/>
        </p:nvSpPr>
        <p:spPr bwMode="auto">
          <a:xfrm>
            <a:off x="2263775" y="4857750"/>
            <a:ext cx="212725" cy="14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r">
              <a:lnSpc>
                <a:spcPct val="90000"/>
              </a:lnSpc>
              <a:defRPr/>
            </a:pPr>
            <a:r>
              <a:rPr lang="en-US" sz="1200">
                <a:latin typeface="Arial" charset="0"/>
                <a:ea typeface="ＭＳ Ｐゴシック" charset="0"/>
              </a:rPr>
              <a:t>10</a:t>
            </a:r>
            <a:endParaRPr lang="en-US" sz="1200" baseline="30000">
              <a:latin typeface="Arial" charset="0"/>
              <a:ea typeface="ＭＳ Ｐゴシック" charset="0"/>
            </a:endParaRPr>
          </a:p>
        </p:txBody>
      </p:sp>
      <p:sp>
        <p:nvSpPr>
          <p:cNvPr id="5152" name="Text Box 32">
            <a:extLst>
              <a:ext uri="{FF2B5EF4-FFF2-40B4-BE49-F238E27FC236}">
                <a16:creationId xmlns="" xmlns:a16="http://schemas.microsoft.com/office/drawing/2014/main" id="{86059E06-F58C-3D41-93D9-DA653CF106D1}"/>
              </a:ext>
            </a:extLst>
          </p:cNvPr>
          <p:cNvSpPr txBox="1">
            <a:spLocks noChangeArrowheads="1"/>
          </p:cNvSpPr>
          <p:nvPr/>
        </p:nvSpPr>
        <p:spPr bwMode="auto">
          <a:xfrm>
            <a:off x="2263775" y="5772150"/>
            <a:ext cx="212725" cy="14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r">
              <a:lnSpc>
                <a:spcPct val="90000"/>
              </a:lnSpc>
              <a:defRPr/>
            </a:pPr>
            <a:r>
              <a:rPr lang="en-US" sz="1200">
                <a:latin typeface="Arial" charset="0"/>
                <a:ea typeface="ＭＳ Ｐゴシック" charset="0"/>
              </a:rPr>
              <a:t>0</a:t>
            </a:r>
            <a:endParaRPr lang="en-US" sz="1200" baseline="30000">
              <a:latin typeface="Arial" charset="0"/>
              <a:ea typeface="ＭＳ Ｐゴシック" charset="0"/>
            </a:endParaRPr>
          </a:p>
        </p:txBody>
      </p:sp>
      <p:sp>
        <p:nvSpPr>
          <p:cNvPr id="5153" name="Text Box 33">
            <a:extLst>
              <a:ext uri="{FF2B5EF4-FFF2-40B4-BE49-F238E27FC236}">
                <a16:creationId xmlns="" xmlns:a16="http://schemas.microsoft.com/office/drawing/2014/main" id="{7C80CB75-1D4A-674C-AE2B-6ADF7E3F3DFB}"/>
              </a:ext>
            </a:extLst>
          </p:cNvPr>
          <p:cNvSpPr txBox="1">
            <a:spLocks noChangeArrowheads="1"/>
          </p:cNvSpPr>
          <p:nvPr/>
        </p:nvSpPr>
        <p:spPr bwMode="auto">
          <a:xfrm>
            <a:off x="4689475" y="1901825"/>
            <a:ext cx="815975" cy="37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nSpc>
                <a:spcPct val="90000"/>
              </a:lnSpc>
              <a:defRPr/>
            </a:pPr>
            <a:r>
              <a:rPr lang="en-US" sz="1200">
                <a:latin typeface="Arial" charset="0"/>
                <a:ea typeface="ＭＳ Ｐゴシック" charset="0"/>
              </a:rPr>
              <a:t>Multiprotein</a:t>
            </a:r>
          </a:p>
          <a:p>
            <a:pPr>
              <a:lnSpc>
                <a:spcPct val="90000"/>
              </a:lnSpc>
              <a:defRPr/>
            </a:pPr>
            <a:r>
              <a:rPr lang="en-US" sz="1200">
                <a:latin typeface="Arial" charset="0"/>
                <a:ea typeface="ＭＳ Ｐゴシック" charset="0"/>
              </a:rPr>
              <a:t>complexes</a:t>
            </a:r>
            <a:endParaRPr lang="en-US" sz="1200" baseline="30000">
              <a:latin typeface="Arial" charset="0"/>
              <a:ea typeface="ＭＳ Ｐゴシック" charset="0"/>
            </a:endParaRPr>
          </a:p>
        </p:txBody>
      </p:sp>
      <p:sp>
        <p:nvSpPr>
          <p:cNvPr id="5154" name="Text Box 34">
            <a:extLst>
              <a:ext uri="{FF2B5EF4-FFF2-40B4-BE49-F238E27FC236}">
                <a16:creationId xmlns="" xmlns:a16="http://schemas.microsoft.com/office/drawing/2014/main" id="{FE1C28C5-B4C9-2842-8EB8-0ABCF37A9F08}"/>
              </a:ext>
            </a:extLst>
          </p:cNvPr>
          <p:cNvSpPr txBox="1">
            <a:spLocks noChangeArrowheads="1"/>
          </p:cNvSpPr>
          <p:nvPr/>
        </p:nvSpPr>
        <p:spPr bwMode="auto">
          <a:xfrm rot="-5400000">
            <a:off x="999331" y="3251995"/>
            <a:ext cx="2447925" cy="16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nSpc>
                <a:spcPct val="90000"/>
              </a:lnSpc>
              <a:defRPr/>
            </a:pPr>
            <a:r>
              <a:rPr lang="en-US" sz="1200">
                <a:latin typeface="Arial" charset="0"/>
                <a:ea typeface="ＭＳ Ｐゴシック" charset="0"/>
              </a:rPr>
              <a:t>Free energy (</a:t>
            </a:r>
            <a:r>
              <a:rPr lang="en-US" sz="1200" i="1">
                <a:latin typeface="Arial" charset="0"/>
                <a:ea typeface="ＭＳ Ｐゴシック" charset="0"/>
              </a:rPr>
              <a:t>G</a:t>
            </a:r>
            <a:r>
              <a:rPr lang="en-US" sz="1200">
                <a:latin typeface="Arial" charset="0"/>
                <a:ea typeface="ＭＳ Ｐゴシック" charset="0"/>
              </a:rPr>
              <a:t>) relative to O2 (kcal/mol)</a:t>
            </a:r>
            <a:endParaRPr lang="en-US" sz="1200" baseline="30000">
              <a:latin typeface="Arial" charset="0"/>
              <a:ea typeface="ＭＳ Ｐゴシック" charset="0"/>
            </a:endParaRPr>
          </a:p>
        </p:txBody>
      </p:sp>
      <p:sp>
        <p:nvSpPr>
          <p:cNvPr id="5155" name="Text Box 35">
            <a:extLst>
              <a:ext uri="{FF2B5EF4-FFF2-40B4-BE49-F238E27FC236}">
                <a16:creationId xmlns="" xmlns:a16="http://schemas.microsoft.com/office/drawing/2014/main" id="{0EA2F872-5DFA-604E-8070-13853D81B06C}"/>
              </a:ext>
            </a:extLst>
          </p:cNvPr>
          <p:cNvSpPr txBox="1">
            <a:spLocks noChangeArrowheads="1"/>
          </p:cNvSpPr>
          <p:nvPr/>
        </p:nvSpPr>
        <p:spPr bwMode="auto">
          <a:xfrm>
            <a:off x="5848350" y="6459538"/>
            <a:ext cx="263525" cy="18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nSpc>
                <a:spcPct val="90000"/>
              </a:lnSpc>
              <a:defRPr/>
            </a:pPr>
            <a:r>
              <a:rPr lang="en-US" sz="1200">
                <a:solidFill>
                  <a:schemeClr val="bg1"/>
                </a:solidFill>
                <a:latin typeface="Arial" charset="0"/>
                <a:ea typeface="ＭＳ Ｐゴシック" charset="0"/>
              </a:rPr>
              <a:t>H</a:t>
            </a:r>
            <a:r>
              <a:rPr lang="en-US" sz="1200" baseline="-25000">
                <a:solidFill>
                  <a:schemeClr val="bg1"/>
                </a:solidFill>
                <a:latin typeface="Arial" charset="0"/>
                <a:ea typeface="ＭＳ Ｐゴシック" charset="0"/>
              </a:rPr>
              <a:t>2</a:t>
            </a:r>
            <a:r>
              <a:rPr lang="en-US" sz="1200">
                <a:solidFill>
                  <a:schemeClr val="bg1"/>
                </a:solidFill>
                <a:latin typeface="Arial" charset="0"/>
                <a:ea typeface="ＭＳ Ｐゴシック" charset="0"/>
              </a:rPr>
              <a:t>O</a:t>
            </a:r>
            <a:endParaRPr lang="en-US" sz="1200" baseline="30000">
              <a:solidFill>
                <a:schemeClr val="bg1"/>
              </a:solidFill>
              <a:latin typeface="Arial" charset="0"/>
              <a:ea typeface="ＭＳ Ｐゴシック" charset="0"/>
            </a:endParaRPr>
          </a:p>
        </p:txBody>
      </p:sp>
      <p:sp>
        <p:nvSpPr>
          <p:cNvPr id="5156" name="Text Box 36">
            <a:extLst>
              <a:ext uri="{FF2B5EF4-FFF2-40B4-BE49-F238E27FC236}">
                <a16:creationId xmlns="" xmlns:a16="http://schemas.microsoft.com/office/drawing/2014/main" id="{6C0C99C3-B843-744D-98A7-1F669B05ACFF}"/>
              </a:ext>
            </a:extLst>
          </p:cNvPr>
          <p:cNvSpPr txBox="1">
            <a:spLocks noChangeArrowheads="1"/>
          </p:cNvSpPr>
          <p:nvPr/>
        </p:nvSpPr>
        <p:spPr bwMode="auto">
          <a:xfrm>
            <a:off x="5708650" y="5738813"/>
            <a:ext cx="171450" cy="16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nSpc>
                <a:spcPct val="90000"/>
              </a:lnSpc>
              <a:defRPr/>
            </a:pPr>
            <a:r>
              <a:rPr lang="en-US" sz="1200">
                <a:solidFill>
                  <a:schemeClr val="bg1"/>
                </a:solidFill>
                <a:latin typeface="Arial" charset="0"/>
                <a:ea typeface="ＭＳ Ｐゴシック" charset="0"/>
              </a:rPr>
              <a:t>O</a:t>
            </a:r>
            <a:r>
              <a:rPr lang="en-US" sz="1200" baseline="-25000">
                <a:solidFill>
                  <a:schemeClr val="bg1"/>
                </a:solidFill>
                <a:latin typeface="Arial" charset="0"/>
                <a:ea typeface="ＭＳ Ｐゴシック" charset="0"/>
              </a:rPr>
              <a:t>2</a:t>
            </a:r>
            <a:endParaRPr lang="en-US" sz="1200" baseline="30000">
              <a:solidFill>
                <a:schemeClr val="bg1"/>
              </a:solidFill>
              <a:latin typeface="Arial" charset="0"/>
              <a:ea typeface="ＭＳ Ｐゴシック" charset="0"/>
            </a:endParaRPr>
          </a:p>
        </p:txBody>
      </p:sp>
      <p:sp>
        <p:nvSpPr>
          <p:cNvPr id="5157" name="Text Box 37">
            <a:extLst>
              <a:ext uri="{FF2B5EF4-FFF2-40B4-BE49-F238E27FC236}">
                <a16:creationId xmlns="" xmlns:a16="http://schemas.microsoft.com/office/drawing/2014/main" id="{7D991641-5E6A-634B-82F0-65707DD129DD}"/>
              </a:ext>
            </a:extLst>
          </p:cNvPr>
          <p:cNvSpPr txBox="1">
            <a:spLocks noChangeArrowheads="1"/>
          </p:cNvSpPr>
          <p:nvPr/>
        </p:nvSpPr>
        <p:spPr bwMode="auto">
          <a:xfrm>
            <a:off x="5051425" y="5738813"/>
            <a:ext cx="571500" cy="16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r">
              <a:lnSpc>
                <a:spcPct val="90000"/>
              </a:lnSpc>
              <a:defRPr/>
            </a:pPr>
            <a:r>
              <a:rPr lang="en-US" sz="1200">
                <a:latin typeface="Arial" charset="0"/>
                <a:ea typeface="ＭＳ Ｐゴシック" charset="0"/>
              </a:rPr>
              <a:t>2 H</a:t>
            </a:r>
            <a:r>
              <a:rPr lang="en-US" sz="1200" baseline="30000">
                <a:latin typeface="Arial" charset="0"/>
                <a:ea typeface="ＭＳ Ｐゴシック" charset="0"/>
              </a:rPr>
              <a:t>+</a:t>
            </a:r>
            <a:r>
              <a:rPr lang="en-US" sz="1200">
                <a:latin typeface="Arial" charset="0"/>
                <a:ea typeface="ＭＳ Ｐゴシック" charset="0"/>
              </a:rPr>
              <a:t> + </a:t>
            </a:r>
            <a:r>
              <a:rPr lang="en-US" sz="1200" baseline="30000">
                <a:latin typeface="Arial" charset="0"/>
                <a:ea typeface="ＭＳ Ｐゴシック" charset="0"/>
              </a:rPr>
              <a:t>1</a:t>
            </a:r>
            <a:r>
              <a:rPr lang="en-US" sz="1200">
                <a:latin typeface="Arial" charset="0"/>
                <a:ea typeface="ＭＳ Ｐゴシック" charset="0"/>
              </a:rPr>
              <a:t>/2</a:t>
            </a:r>
            <a:endParaRPr lang="en-US" sz="1200" baseline="30000">
              <a:latin typeface="Arial" charset="0"/>
              <a:ea typeface="ＭＳ Ｐゴシック" charset="0"/>
            </a:endParaRPr>
          </a:p>
        </p:txBody>
      </p:sp>
      <p:sp>
        <p:nvSpPr>
          <p:cNvPr id="5158" name="Line 38">
            <a:extLst>
              <a:ext uri="{FF2B5EF4-FFF2-40B4-BE49-F238E27FC236}">
                <a16:creationId xmlns="" xmlns:a16="http://schemas.microsoft.com/office/drawing/2014/main" id="{F8CEF1FA-ACE8-E14C-B89B-85E452B6953C}"/>
              </a:ext>
            </a:extLst>
          </p:cNvPr>
          <p:cNvSpPr>
            <a:spLocks noChangeShapeType="1"/>
          </p:cNvSpPr>
          <p:nvPr/>
        </p:nvSpPr>
        <p:spPr bwMode="auto">
          <a:xfrm flipV="1">
            <a:off x="4251325" y="1989138"/>
            <a:ext cx="377825" cy="1365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b="0">
              <a:latin typeface="Times New Roman" charset="0"/>
              <a:ea typeface="ＭＳ Ｐゴシック" charset="0"/>
            </a:endParaRPr>
          </a:p>
        </p:txBody>
      </p:sp>
      <p:sp>
        <p:nvSpPr>
          <p:cNvPr id="5159" name="Line 39">
            <a:extLst>
              <a:ext uri="{FF2B5EF4-FFF2-40B4-BE49-F238E27FC236}">
                <a16:creationId xmlns="" xmlns:a16="http://schemas.microsoft.com/office/drawing/2014/main" id="{40E66AD9-3114-D049-9C04-212C63863BA3}"/>
              </a:ext>
            </a:extLst>
          </p:cNvPr>
          <p:cNvSpPr>
            <a:spLocks noChangeShapeType="1"/>
          </p:cNvSpPr>
          <p:nvPr/>
        </p:nvSpPr>
        <p:spPr bwMode="auto">
          <a:xfrm flipH="1">
            <a:off x="4470400" y="1989138"/>
            <a:ext cx="161925" cy="4349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b="0">
              <a:latin typeface="Times New Roman" charset="0"/>
              <a:ea typeface="ＭＳ Ｐゴシック" charset="0"/>
            </a:endParaRPr>
          </a:p>
        </p:txBody>
      </p:sp>
      <p:sp>
        <p:nvSpPr>
          <p:cNvPr id="19494" name="Text Box 40">
            <a:extLst>
              <a:ext uri="{FF2B5EF4-FFF2-40B4-BE49-F238E27FC236}">
                <a16:creationId xmlns="" xmlns:a16="http://schemas.microsoft.com/office/drawing/2014/main" id="{7F44C6BE-283E-754F-97FA-D393DD5FBA46}"/>
              </a:ext>
            </a:extLst>
          </p:cNvPr>
          <p:cNvSpPr txBox="1">
            <a:spLocks noChangeArrowheads="1"/>
          </p:cNvSpPr>
          <p:nvPr/>
        </p:nvSpPr>
        <p:spPr bwMode="auto">
          <a:xfrm>
            <a:off x="1447800" y="76200"/>
            <a:ext cx="68357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a:t>Free energy change during electron transport</a:t>
            </a:r>
          </a:p>
        </p:txBody>
      </p:sp>
    </p:spTree>
    <p:extLst>
      <p:ext uri="{BB962C8B-B14F-4D97-AF65-F5344CB8AC3E}">
        <p14:creationId xmlns:p14="http://schemas.microsoft.com/office/powerpoint/2010/main" val="2699786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txBox="1">
            <a:spLocks noChangeArrowheads="1"/>
          </p:cNvSpPr>
          <p:nvPr/>
        </p:nvSpPr>
        <p:spPr bwMode="auto">
          <a:xfrm>
            <a:off x="1588" y="0"/>
            <a:ext cx="91424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Proton-Motive Force</a:t>
            </a:r>
          </a:p>
        </p:txBody>
      </p:sp>
      <p:sp>
        <p:nvSpPr>
          <p:cNvPr id="40963"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0964" name="Picture 5" descr="C:\Users\shannon.moloney\AppData\Local\Temp\wzf00b\ch19\figure_19_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58" y="867840"/>
            <a:ext cx="4807194" cy="470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381000" y="1413960"/>
            <a:ext cx="4672176"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8925" indent="-288925">
              <a:defRPr sz="2400">
                <a:solidFill>
                  <a:schemeClr val="tx1"/>
                </a:solidFill>
                <a:latin typeface="Times New Roman" charset="0"/>
                <a:ea typeface="MS PGothic" charset="-128"/>
              </a:defRPr>
            </a:lvl1pPr>
            <a:lvl2pPr marL="914400" indent="-341313">
              <a:defRPr sz="2400">
                <a:solidFill>
                  <a:schemeClr val="tx1"/>
                </a:solidFill>
                <a:latin typeface="Times New Roman" charset="0"/>
                <a:ea typeface="MS PGothic" charset="-128"/>
              </a:defRPr>
            </a:lvl2pPr>
            <a:lvl3pPr marL="1254125" indent="-225425">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buFontTx/>
              <a:buChar char="•"/>
            </a:pPr>
            <a:r>
              <a:rPr lang="en-US" altLang="en-US" sz="2000" dirty="0">
                <a:latin typeface="Calibri" charset="0"/>
              </a:rPr>
              <a:t>The proteins in the electron-transport chain created the </a:t>
            </a:r>
            <a:r>
              <a:rPr lang="en-US" altLang="en-US" sz="2000" dirty="0">
                <a:solidFill>
                  <a:srgbClr val="0000FF"/>
                </a:solidFill>
                <a:latin typeface="Calibri" charset="0"/>
              </a:rPr>
              <a:t>electrochemical proton gradient</a:t>
            </a:r>
            <a:r>
              <a:rPr lang="en-US" altLang="en-US" sz="2000" dirty="0">
                <a:latin typeface="Calibri" charset="0"/>
              </a:rPr>
              <a:t> by one of three means:</a:t>
            </a:r>
          </a:p>
          <a:p>
            <a:pPr lvl="1">
              <a:buFontTx/>
              <a:buChar char="–"/>
            </a:pPr>
            <a:r>
              <a:rPr lang="en-US" altLang="en-US" sz="2000" dirty="0">
                <a:latin typeface="Calibri" charset="0"/>
              </a:rPr>
              <a:t>actively transporting protons across the membrane </a:t>
            </a:r>
          </a:p>
          <a:p>
            <a:pPr lvl="2">
              <a:spcAft>
                <a:spcPts val="1200"/>
              </a:spcAft>
              <a:buFontTx/>
              <a:buChar char="•"/>
            </a:pPr>
            <a:r>
              <a:rPr lang="en-US" altLang="en-US" sz="1800" dirty="0">
                <a:latin typeface="Calibri" charset="0"/>
              </a:rPr>
              <a:t>Complex I and Complex IV</a:t>
            </a:r>
          </a:p>
          <a:p>
            <a:pPr lvl="1">
              <a:buFontTx/>
              <a:buChar char="–"/>
            </a:pPr>
            <a:endParaRPr lang="en-US" altLang="en-US" sz="2000" dirty="0" smtClean="0">
              <a:latin typeface="Calibri" charset="0"/>
            </a:endParaRPr>
          </a:p>
          <a:p>
            <a:pPr lvl="1">
              <a:buFontTx/>
              <a:buChar char="–"/>
            </a:pPr>
            <a:endParaRPr lang="en-US" altLang="en-US" sz="2000" dirty="0">
              <a:latin typeface="Calibri" charset="0"/>
            </a:endParaRPr>
          </a:p>
          <a:p>
            <a:pPr lvl="1">
              <a:buFontTx/>
              <a:buChar char="–"/>
            </a:pPr>
            <a:endParaRPr lang="en-US" altLang="en-US" sz="2000" dirty="0" smtClean="0">
              <a:latin typeface="Calibri" charset="0"/>
            </a:endParaRPr>
          </a:p>
          <a:p>
            <a:pPr lvl="1">
              <a:buFontTx/>
              <a:buChar char="–"/>
            </a:pPr>
            <a:r>
              <a:rPr lang="en-US" altLang="en-US" sz="2000" dirty="0" smtClean="0">
                <a:latin typeface="Calibri" charset="0"/>
              </a:rPr>
              <a:t>chemically </a:t>
            </a:r>
            <a:r>
              <a:rPr lang="en-US" altLang="en-US" sz="2000" dirty="0">
                <a:latin typeface="Calibri" charset="0"/>
              </a:rPr>
              <a:t>removing protons from the matrix </a:t>
            </a:r>
          </a:p>
          <a:p>
            <a:pPr lvl="2">
              <a:spcAft>
                <a:spcPts val="1200"/>
              </a:spcAft>
              <a:buFontTx/>
              <a:buChar char="•"/>
            </a:pPr>
            <a:r>
              <a:rPr lang="en-US" altLang="en-US" sz="1800" dirty="0">
                <a:latin typeface="Calibri" charset="0"/>
              </a:rPr>
              <a:t>reduction of </a:t>
            </a:r>
            <a:r>
              <a:rPr lang="en-US" altLang="en-US" sz="1800" dirty="0" err="1">
                <a:latin typeface="Calibri" charset="0"/>
              </a:rPr>
              <a:t>CoQ</a:t>
            </a:r>
            <a:r>
              <a:rPr lang="en-US" altLang="en-US" sz="1800" dirty="0">
                <a:latin typeface="Calibri" charset="0"/>
              </a:rPr>
              <a:t> and reduction of oxygen</a:t>
            </a:r>
          </a:p>
          <a:p>
            <a:pPr lvl="1">
              <a:buFontTx/>
              <a:buChar char="–"/>
            </a:pPr>
            <a:r>
              <a:rPr lang="en-US" altLang="en-US" sz="2000" dirty="0">
                <a:latin typeface="Calibri" charset="0"/>
              </a:rPr>
              <a:t>releasing protons into the </a:t>
            </a:r>
            <a:r>
              <a:rPr lang="en-US" altLang="en-US" sz="2000" dirty="0" err="1">
                <a:latin typeface="Calibri" charset="0"/>
              </a:rPr>
              <a:t>intermembrane</a:t>
            </a:r>
            <a:r>
              <a:rPr lang="en-US" altLang="en-US" sz="2000" dirty="0">
                <a:latin typeface="Calibri" charset="0"/>
              </a:rPr>
              <a:t> space</a:t>
            </a:r>
          </a:p>
          <a:p>
            <a:pPr lvl="2">
              <a:buFontTx/>
              <a:buChar char="•"/>
            </a:pPr>
            <a:r>
              <a:rPr lang="en-US" altLang="en-US" sz="1800" dirty="0">
                <a:latin typeface="Calibri" charset="0"/>
              </a:rPr>
              <a:t>oxidation of QH</a:t>
            </a:r>
            <a:r>
              <a:rPr lang="en-US" altLang="en-US" sz="1800" baseline="-25000" dirty="0">
                <a:latin typeface="Calibri" charset="0"/>
              </a:rPr>
              <a:t>2</a:t>
            </a:r>
            <a:endParaRPr lang="en-US" altLang="en-US" sz="1800" dirty="0">
              <a:latin typeface="Calibri" charset="0"/>
            </a:endParaRPr>
          </a:p>
        </p:txBody>
      </p:sp>
    </p:spTree>
    <p:extLst>
      <p:ext uri="{BB962C8B-B14F-4D97-AF65-F5344CB8AC3E}">
        <p14:creationId xmlns:p14="http://schemas.microsoft.com/office/powerpoint/2010/main" val="200839485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ChangeArrowheads="1"/>
          </p:cNvSpPr>
          <p:nvPr/>
        </p:nvSpPr>
        <p:spPr bwMode="auto">
          <a:xfrm>
            <a:off x="0" y="4628895"/>
            <a:ext cx="366906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0663" indent="-220663">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nSpc>
                <a:spcPct val="80000"/>
              </a:lnSpc>
              <a:buFontTx/>
              <a:buChar char="•"/>
            </a:pPr>
            <a:r>
              <a:rPr lang="en-US" altLang="en-US" dirty="0">
                <a:latin typeface="Calibri" charset="0"/>
              </a:rPr>
              <a:t> </a:t>
            </a:r>
            <a:r>
              <a:rPr lang="en-US" altLang="en-US" dirty="0">
                <a:solidFill>
                  <a:srgbClr val="0000FF"/>
                </a:solidFill>
                <a:latin typeface="Calibri" charset="0"/>
              </a:rPr>
              <a:t>Electron transport </a:t>
            </a:r>
            <a:r>
              <a:rPr lang="en-US" altLang="en-US" dirty="0">
                <a:latin typeface="Calibri" charset="0"/>
              </a:rPr>
              <a:t>sets up a proton-motive force. </a:t>
            </a:r>
          </a:p>
          <a:p>
            <a:pPr>
              <a:lnSpc>
                <a:spcPct val="120000"/>
              </a:lnSpc>
              <a:buFontTx/>
              <a:buChar char="•"/>
            </a:pPr>
            <a:r>
              <a:rPr lang="en-US" altLang="en-US" dirty="0">
                <a:latin typeface="Calibri" charset="0"/>
              </a:rPr>
              <a:t> Energy of proton-motive force </a:t>
            </a:r>
            <a:r>
              <a:rPr lang="en-US" altLang="en-US" dirty="0">
                <a:solidFill>
                  <a:srgbClr val="0000FF"/>
                </a:solidFill>
                <a:latin typeface="Calibri" charset="0"/>
              </a:rPr>
              <a:t>drives synthesis of ATP</a:t>
            </a:r>
            <a:r>
              <a:rPr lang="en-US" altLang="en-US" dirty="0">
                <a:solidFill>
                  <a:srgbClr val="000000"/>
                </a:solidFill>
                <a:latin typeface="Calibri" charset="0"/>
              </a:rPr>
              <a:t>.</a:t>
            </a:r>
            <a:endParaRPr lang="en-US" altLang="en-US" dirty="0">
              <a:solidFill>
                <a:srgbClr val="0000FF"/>
              </a:solidFill>
              <a:latin typeface="Calibri" charset="0"/>
            </a:endParaRPr>
          </a:p>
        </p:txBody>
      </p:sp>
      <p:pic>
        <p:nvPicPr>
          <p:cNvPr id="41989" name="Picture 6" descr="C:\Users\shannon.moloney\AppData\Local\Temp\wz208d\ch19\figure_19_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48" y="0"/>
            <a:ext cx="8332571" cy="388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final_5db849156ed1190014ae036e_521247.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065" y="3741752"/>
            <a:ext cx="5474934" cy="3079650"/>
          </a:xfrm>
          <a:prstGeom prst="rect">
            <a:avLst/>
          </a:prstGeom>
        </p:spPr>
      </p:pic>
      <p:sp>
        <p:nvSpPr>
          <p:cNvPr id="41986" name="Rectangle 2"/>
          <p:cNvSpPr txBox="1">
            <a:spLocks noChangeArrowheads="1"/>
          </p:cNvSpPr>
          <p:nvPr/>
        </p:nvSpPr>
        <p:spPr bwMode="auto">
          <a:xfrm>
            <a:off x="0" y="3272910"/>
            <a:ext cx="9144000" cy="685800"/>
          </a:xfrm>
          <a:prstGeom prst="rect">
            <a:avLst/>
          </a:prstGeom>
          <a:solidFill>
            <a:schemeClr val="tx1"/>
          </a:solidFill>
          <a:ln>
            <a:noFill/>
          </a:ln>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dirty="0" err="1">
                <a:solidFill>
                  <a:schemeClr val="bg1"/>
                </a:solidFill>
                <a:latin typeface="Calibri" charset="0"/>
              </a:rPr>
              <a:t>Chemiosmotic</a:t>
            </a:r>
            <a:r>
              <a:rPr lang="en-US" altLang="en-US" sz="4000" b="1" dirty="0">
                <a:solidFill>
                  <a:schemeClr val="bg1"/>
                </a:solidFill>
                <a:latin typeface="Calibri" charset="0"/>
              </a:rPr>
              <a:t> Model for ATP Synthesis</a:t>
            </a:r>
          </a:p>
        </p:txBody>
      </p:sp>
      <p:sp>
        <p:nvSpPr>
          <p:cNvPr id="3" name="TextBox 2"/>
          <p:cNvSpPr txBox="1"/>
          <p:nvPr/>
        </p:nvSpPr>
        <p:spPr>
          <a:xfrm>
            <a:off x="3898384" y="35282"/>
            <a:ext cx="275661" cy="307777"/>
          </a:xfrm>
          <a:prstGeom prst="rect">
            <a:avLst/>
          </a:prstGeom>
          <a:noFill/>
        </p:spPr>
        <p:txBody>
          <a:bodyPr wrap="none" rtlCol="0">
            <a:spAutoFit/>
          </a:bodyPr>
          <a:lstStyle/>
          <a:p>
            <a:r>
              <a:rPr lang="en-US" sz="1400" dirty="0" smtClean="0"/>
              <a:t>2</a:t>
            </a:r>
            <a:endParaRPr lang="en-US" sz="1400" dirty="0"/>
          </a:p>
        </p:txBody>
      </p:sp>
    </p:spTree>
    <p:extLst>
      <p:ext uri="{BB962C8B-B14F-4D97-AF65-F5344CB8AC3E}">
        <p14:creationId xmlns:p14="http://schemas.microsoft.com/office/powerpoint/2010/main" val="180660491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754"/>
          <a:stretch/>
        </p:blipFill>
        <p:spPr>
          <a:xfrm>
            <a:off x="0" y="530840"/>
            <a:ext cx="5361926" cy="4895178"/>
          </a:xfrm>
          <a:prstGeom prst="rect">
            <a:avLst/>
          </a:prstGeom>
        </p:spPr>
      </p:pic>
      <p:sp>
        <p:nvSpPr>
          <p:cNvPr id="3" name="TextBox 2"/>
          <p:cNvSpPr txBox="1"/>
          <p:nvPr/>
        </p:nvSpPr>
        <p:spPr>
          <a:xfrm>
            <a:off x="2630218" y="68749"/>
            <a:ext cx="3129921" cy="646331"/>
          </a:xfrm>
          <a:prstGeom prst="rect">
            <a:avLst/>
          </a:prstGeom>
          <a:noFill/>
        </p:spPr>
        <p:txBody>
          <a:bodyPr wrap="none" rtlCol="0">
            <a:spAutoFit/>
          </a:bodyPr>
          <a:lstStyle/>
          <a:p>
            <a:r>
              <a:rPr lang="en-US" dirty="0">
                <a:hlinkClick r:id="rId3"/>
              </a:rPr>
              <a:t>https://youtu.be/</a:t>
            </a:r>
            <a:r>
              <a:rPr lang="en-US" dirty="0" smtClean="0">
                <a:hlinkClick r:id="rId3"/>
              </a:rPr>
              <a:t>rdF3mnyS1p0</a:t>
            </a:r>
            <a:endParaRPr lang="en-US" dirty="0" smtClean="0"/>
          </a:p>
          <a:p>
            <a:endParaRPr lang="en-US" dirty="0"/>
          </a:p>
        </p:txBody>
      </p:sp>
      <p:pic>
        <p:nvPicPr>
          <p:cNvPr id="4" name="Picture 3"/>
          <p:cNvPicPr>
            <a:picLocks noChangeAspect="1"/>
          </p:cNvPicPr>
          <p:nvPr/>
        </p:nvPicPr>
        <p:blipFill>
          <a:blip r:embed="rId4"/>
          <a:stretch>
            <a:fillRect/>
          </a:stretch>
        </p:blipFill>
        <p:spPr>
          <a:xfrm>
            <a:off x="5361926" y="554804"/>
            <a:ext cx="3782073" cy="3587050"/>
          </a:xfrm>
          <a:prstGeom prst="rect">
            <a:avLst/>
          </a:prstGeom>
        </p:spPr>
      </p:pic>
      <p:pic>
        <p:nvPicPr>
          <p:cNvPr id="5" name="Picture 4"/>
          <p:cNvPicPr>
            <a:picLocks noChangeAspect="1"/>
          </p:cNvPicPr>
          <p:nvPr/>
        </p:nvPicPr>
        <p:blipFill>
          <a:blip r:embed="rId5"/>
          <a:stretch>
            <a:fillRect/>
          </a:stretch>
        </p:blipFill>
        <p:spPr>
          <a:xfrm>
            <a:off x="5760139" y="4137605"/>
            <a:ext cx="3371635" cy="2624754"/>
          </a:xfrm>
          <a:prstGeom prst="rect">
            <a:avLst/>
          </a:prstGeom>
        </p:spPr>
      </p:pic>
      <p:pic>
        <p:nvPicPr>
          <p:cNvPr id="7" name="Picture 6" descr="Nockenwelle_ani.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76" y="5070058"/>
            <a:ext cx="2383922" cy="1787942"/>
          </a:xfrm>
          <a:prstGeom prst="rect">
            <a:avLst/>
          </a:prstGeom>
        </p:spPr>
      </p:pic>
    </p:spTree>
    <p:extLst>
      <p:ext uri="{BB962C8B-B14F-4D97-AF65-F5344CB8AC3E}">
        <p14:creationId xmlns:p14="http://schemas.microsoft.com/office/powerpoint/2010/main" val="291007938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0" y="0"/>
            <a:ext cx="9144000" cy="685800"/>
          </a:xfrm>
          <a:noFill/>
        </p:spPr>
        <p:txBody>
          <a:bodyPr>
            <a:normAutofit fontScale="90000"/>
          </a:bodyPr>
          <a:lstStyle/>
          <a:p>
            <a:pPr eaLnBrk="1" hangingPunct="1"/>
            <a:r>
              <a:rPr lang="en-US" altLang="en-US">
                <a:latin typeface="Calibri" charset="0"/>
                <a:ea typeface="MS PGothic" charset="-128"/>
                <a:cs typeface="Calibri" charset="0"/>
              </a:rPr>
              <a:t>Mitochondrial ATP Synthase Complex </a:t>
            </a:r>
          </a:p>
        </p:txBody>
      </p:sp>
      <p:sp>
        <p:nvSpPr>
          <p:cNvPr id="48131" name="Rectangle 7"/>
          <p:cNvSpPr>
            <a:spLocks noChangeArrowheads="1"/>
          </p:cNvSpPr>
          <p:nvPr/>
        </p:nvSpPr>
        <p:spPr bwMode="auto">
          <a:xfrm>
            <a:off x="228600" y="990600"/>
            <a:ext cx="457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2800" dirty="0">
                <a:latin typeface="Calibri" pitchFamily="34" charset="0"/>
                <a:ea typeface="ＭＳ Ｐゴシック" charset="-128"/>
                <a:cs typeface="Calibri" pitchFamily="34" charset="0"/>
              </a:rPr>
              <a:t>Contains two functional units:</a:t>
            </a:r>
          </a:p>
          <a:p>
            <a:pPr marL="274320" indent="-274320">
              <a:buFont typeface="Arial" panose="020B0604020202020204" pitchFamily="34" charset="0"/>
              <a:buChar char="•"/>
              <a:defRPr/>
            </a:pPr>
            <a:r>
              <a:rPr lang="en-US" sz="2800" dirty="0">
                <a:latin typeface="Calibri" pitchFamily="34" charset="0"/>
                <a:ea typeface="ＭＳ Ｐゴシック" charset="-128"/>
                <a:cs typeface="Calibri" pitchFamily="34" charset="0"/>
              </a:rPr>
              <a:t>F</a:t>
            </a:r>
            <a:r>
              <a:rPr lang="en-US" sz="2800" baseline="-25000" dirty="0">
                <a:latin typeface="Calibri" pitchFamily="34" charset="0"/>
                <a:ea typeface="ＭＳ Ｐゴシック" charset="-128"/>
                <a:cs typeface="Calibri" pitchFamily="34" charset="0"/>
              </a:rPr>
              <a:t>1</a:t>
            </a:r>
            <a:endParaRPr lang="en-US" sz="2800" dirty="0">
              <a:latin typeface="Calibri" pitchFamily="34" charset="0"/>
              <a:ea typeface="ＭＳ Ｐゴシック" charset="-128"/>
              <a:cs typeface="Calibri" pitchFamily="34" charset="0"/>
            </a:endParaRPr>
          </a:p>
          <a:p>
            <a:pPr marL="640080" lvl="2" indent="-288925">
              <a:buSzPct val="80000"/>
              <a:buFontTx/>
              <a:buChar char="•"/>
              <a:defRPr/>
            </a:pPr>
            <a:r>
              <a:rPr lang="en-US" dirty="0">
                <a:latin typeface="Calibri" pitchFamily="34" charset="0"/>
                <a:ea typeface="ＭＳ Ｐゴシック" charset="-128"/>
                <a:cs typeface="Calibri" pitchFamily="34" charset="0"/>
              </a:rPr>
              <a:t>soluble complex in the matrix</a:t>
            </a:r>
          </a:p>
          <a:p>
            <a:pPr marL="640080" lvl="2" indent="-288925">
              <a:buSzPct val="80000"/>
              <a:buFontTx/>
              <a:buChar char="•"/>
              <a:defRPr/>
            </a:pPr>
            <a:r>
              <a:rPr lang="en-US" dirty="0">
                <a:latin typeface="Calibri" pitchFamily="34" charset="0"/>
                <a:ea typeface="ＭＳ Ｐゴシック" charset="-128"/>
                <a:cs typeface="Calibri" pitchFamily="34" charset="0"/>
              </a:rPr>
              <a:t>individually catalyzes the hydrolysis of ATP</a:t>
            </a:r>
          </a:p>
          <a:p>
            <a:pPr marL="0" lvl="2" indent="-288925">
              <a:buSzPct val="80000"/>
              <a:buFontTx/>
              <a:buChar char="•"/>
              <a:defRPr/>
            </a:pPr>
            <a:r>
              <a:rPr lang="en-US" sz="2800" dirty="0">
                <a:latin typeface="Calibri" pitchFamily="34" charset="0"/>
                <a:ea typeface="ＭＳ Ｐゴシック" charset="-128"/>
                <a:cs typeface="Calibri" pitchFamily="34" charset="0"/>
              </a:rPr>
              <a:t>F</a:t>
            </a:r>
            <a:r>
              <a:rPr lang="en-US" sz="2800" baseline="-25000" dirty="0">
                <a:latin typeface="Calibri" pitchFamily="34" charset="0"/>
                <a:ea typeface="ＭＳ Ｐゴシック" charset="-128"/>
                <a:cs typeface="Calibri" pitchFamily="34" charset="0"/>
              </a:rPr>
              <a:t>0</a:t>
            </a:r>
            <a:endParaRPr lang="en-US" sz="2800" dirty="0">
              <a:latin typeface="Calibri" pitchFamily="34" charset="0"/>
              <a:ea typeface="ＭＳ Ｐゴシック" charset="-128"/>
              <a:cs typeface="Calibri" pitchFamily="34" charset="0"/>
            </a:endParaRPr>
          </a:p>
          <a:p>
            <a:pPr marL="640080" lvl="2" indent="-288925">
              <a:buSzPct val="80000"/>
              <a:buFontTx/>
              <a:buChar char="•"/>
              <a:defRPr/>
            </a:pPr>
            <a:r>
              <a:rPr lang="en-US" dirty="0">
                <a:latin typeface="Calibri" pitchFamily="34" charset="0"/>
                <a:ea typeface="ＭＳ Ｐゴシック" charset="-128"/>
                <a:cs typeface="Calibri" pitchFamily="34" charset="0"/>
              </a:rPr>
              <a:t>integral membrane complex</a:t>
            </a:r>
          </a:p>
          <a:p>
            <a:pPr marL="640080" lvl="2" indent="-288925">
              <a:buSzPct val="80000"/>
              <a:buFontTx/>
              <a:buChar char="•"/>
              <a:defRPr/>
            </a:pPr>
            <a:r>
              <a:rPr lang="en-US" dirty="0">
                <a:latin typeface="Calibri" pitchFamily="34" charset="0"/>
                <a:ea typeface="ＭＳ Ｐゴシック" charset="-128"/>
                <a:cs typeface="Calibri" pitchFamily="34" charset="0"/>
              </a:rPr>
              <a:t>transports protons from IMS to matrix, dissipating the proton gradient</a:t>
            </a:r>
          </a:p>
          <a:p>
            <a:pPr marL="640080" lvl="2" indent="-288925">
              <a:buSzPct val="80000"/>
              <a:buFontTx/>
              <a:buChar char="•"/>
              <a:defRPr/>
            </a:pPr>
            <a:r>
              <a:rPr lang="en-US" dirty="0">
                <a:latin typeface="Calibri" pitchFamily="34" charset="0"/>
                <a:ea typeface="ＭＳ Ｐゴシック" charset="-128"/>
                <a:cs typeface="Calibri" pitchFamily="34" charset="0"/>
              </a:rPr>
              <a:t>energy transferred to F</a:t>
            </a:r>
            <a:r>
              <a:rPr lang="en-US" baseline="-25000" dirty="0">
                <a:latin typeface="Calibri" pitchFamily="34" charset="0"/>
                <a:ea typeface="ＭＳ Ｐゴシック" charset="-128"/>
                <a:cs typeface="Calibri" pitchFamily="34" charset="0"/>
              </a:rPr>
              <a:t>1</a:t>
            </a:r>
            <a:r>
              <a:rPr lang="en-US" dirty="0">
                <a:latin typeface="Calibri" pitchFamily="34" charset="0"/>
                <a:ea typeface="ＭＳ Ｐゴシック" charset="-128"/>
                <a:cs typeface="Calibri" pitchFamily="34" charset="0"/>
              </a:rPr>
              <a:t> to catalyze phosphorylation of ADP</a:t>
            </a:r>
          </a:p>
          <a:p>
            <a:pPr marL="746125" lvl="1" indent="-288925">
              <a:buFontTx/>
              <a:buChar char="•"/>
              <a:defRPr/>
            </a:pPr>
            <a:endParaRPr lang="en-US" dirty="0">
              <a:latin typeface="Calibri" pitchFamily="34" charset="0"/>
              <a:ea typeface="ＭＳ Ｐゴシック" charset="-128"/>
              <a:cs typeface="Calibri" pitchFamily="34" charset="0"/>
            </a:endParaRPr>
          </a:p>
        </p:txBody>
      </p:sp>
      <p:sp>
        <p:nvSpPr>
          <p:cNvPr id="45061"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p:nvPicPr>
        <p:blipFill>
          <a:blip r:embed="rId3"/>
          <a:stretch>
            <a:fillRect/>
          </a:stretch>
        </p:blipFill>
        <p:spPr>
          <a:xfrm>
            <a:off x="5049067" y="1086957"/>
            <a:ext cx="3298835" cy="5294769"/>
          </a:xfrm>
          <a:prstGeom prst="rect">
            <a:avLst/>
          </a:prstGeom>
        </p:spPr>
      </p:pic>
    </p:spTree>
    <p:extLst>
      <p:ext uri="{BB962C8B-B14F-4D97-AF65-F5344CB8AC3E}">
        <p14:creationId xmlns:p14="http://schemas.microsoft.com/office/powerpoint/2010/main" val="4185373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63550"/>
            <a:ext cx="3403600" cy="5930900"/>
          </a:xfrm>
          <a:prstGeom prst="rect">
            <a:avLst/>
          </a:prstGeom>
        </p:spPr>
      </p:pic>
      <p:pic>
        <p:nvPicPr>
          <p:cNvPr id="3" name="Picture 2"/>
          <p:cNvPicPr>
            <a:picLocks noChangeAspect="1"/>
          </p:cNvPicPr>
          <p:nvPr/>
        </p:nvPicPr>
        <p:blipFill>
          <a:blip r:embed="rId3"/>
          <a:stretch>
            <a:fillRect/>
          </a:stretch>
        </p:blipFill>
        <p:spPr>
          <a:xfrm>
            <a:off x="3666295" y="413359"/>
            <a:ext cx="5205508" cy="6031282"/>
          </a:xfrm>
          <a:prstGeom prst="rect">
            <a:avLst/>
          </a:prstGeom>
        </p:spPr>
      </p:pic>
      <p:sp>
        <p:nvSpPr>
          <p:cNvPr id="4" name="Rectangle 3"/>
          <p:cNvSpPr/>
          <p:nvPr/>
        </p:nvSpPr>
        <p:spPr>
          <a:xfrm>
            <a:off x="358425" y="6444641"/>
            <a:ext cx="8513378" cy="307777"/>
          </a:xfrm>
          <a:prstGeom prst="rect">
            <a:avLst/>
          </a:prstGeom>
        </p:spPr>
        <p:txBody>
          <a:bodyPr wrap="square">
            <a:spAutoFit/>
          </a:bodyPr>
          <a:lstStyle/>
          <a:p>
            <a:r>
              <a:rPr lang="en-US" sz="1400" b="0" i="0" smtClean="0">
                <a:solidFill>
                  <a:srgbClr val="FF0000"/>
                </a:solidFill>
                <a:effectLst/>
                <a:latin typeface="Roboto" charset="0"/>
              </a:rPr>
              <a:t>The rate of rotation in intact mitochondria has been estimated at about 6,000 rpm—100 rotations per second.</a:t>
            </a:r>
            <a:endParaRPr lang="en-US" sz="1400">
              <a:solidFill>
                <a:srgbClr val="FF0000"/>
              </a:solidFill>
            </a:endParaRPr>
          </a:p>
        </p:txBody>
      </p:sp>
    </p:spTree>
    <p:extLst>
      <p:ext uri="{BB962C8B-B14F-4D97-AF65-F5344CB8AC3E}">
        <p14:creationId xmlns:p14="http://schemas.microsoft.com/office/powerpoint/2010/main" val="44084576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3" descr="09_14ATPSynthase-U.jpg">
            <a:extLst>
              <a:ext uri="{FF2B5EF4-FFF2-40B4-BE49-F238E27FC236}">
                <a16:creationId xmlns="" xmlns:a16="http://schemas.microsoft.com/office/drawing/2014/main" id="{FEAEE2A2-403E-174B-BB40-B4353E22A5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19100"/>
            <a:ext cx="3962400" cy="64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506" name="Straight Connector 5">
            <a:extLst>
              <a:ext uri="{FF2B5EF4-FFF2-40B4-BE49-F238E27FC236}">
                <a16:creationId xmlns="" xmlns:a16="http://schemas.microsoft.com/office/drawing/2014/main" id="{346ED3B5-516C-6E40-A825-4048C924CC0F}"/>
              </a:ext>
            </a:extLst>
          </p:cNvPr>
          <p:cNvCxnSpPr>
            <a:cxnSpLocks noChangeShapeType="1"/>
          </p:cNvCxnSpPr>
          <p:nvPr/>
        </p:nvCxnSpPr>
        <p:spPr bwMode="auto">
          <a:xfrm flipV="1">
            <a:off x="3259138" y="4171950"/>
            <a:ext cx="563562" cy="1603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1507" name="Straight Connector 6">
            <a:extLst>
              <a:ext uri="{FF2B5EF4-FFF2-40B4-BE49-F238E27FC236}">
                <a16:creationId xmlns="" xmlns:a16="http://schemas.microsoft.com/office/drawing/2014/main" id="{98EBF383-537B-EA40-A4F6-6E3A97B2C127}"/>
              </a:ext>
            </a:extLst>
          </p:cNvPr>
          <p:cNvCxnSpPr>
            <a:cxnSpLocks noChangeShapeType="1"/>
          </p:cNvCxnSpPr>
          <p:nvPr/>
        </p:nvCxnSpPr>
        <p:spPr bwMode="auto">
          <a:xfrm flipV="1">
            <a:off x="3725863" y="3206750"/>
            <a:ext cx="790575" cy="3476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1508" name="Straight Connector 7">
            <a:extLst>
              <a:ext uri="{FF2B5EF4-FFF2-40B4-BE49-F238E27FC236}">
                <a16:creationId xmlns="" xmlns:a16="http://schemas.microsoft.com/office/drawing/2014/main" id="{761412C0-2CFE-6C48-95C8-4379AB0EAB1E}"/>
              </a:ext>
            </a:extLst>
          </p:cNvPr>
          <p:cNvCxnSpPr>
            <a:cxnSpLocks noChangeShapeType="1"/>
          </p:cNvCxnSpPr>
          <p:nvPr/>
        </p:nvCxnSpPr>
        <p:spPr bwMode="auto">
          <a:xfrm flipH="1" flipV="1">
            <a:off x="3754438" y="1309688"/>
            <a:ext cx="276225" cy="469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1509" name="Straight Connector 8">
            <a:extLst>
              <a:ext uri="{FF2B5EF4-FFF2-40B4-BE49-F238E27FC236}">
                <a16:creationId xmlns="" xmlns:a16="http://schemas.microsoft.com/office/drawing/2014/main" id="{C1E90E30-6B7E-A94F-B791-B96D98F28ABE}"/>
              </a:ext>
            </a:extLst>
          </p:cNvPr>
          <p:cNvCxnSpPr>
            <a:cxnSpLocks noChangeShapeType="1"/>
          </p:cNvCxnSpPr>
          <p:nvPr/>
        </p:nvCxnSpPr>
        <p:spPr bwMode="auto">
          <a:xfrm flipV="1">
            <a:off x="5842000" y="958850"/>
            <a:ext cx="144463"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21510" name="TextBox 9">
            <a:extLst>
              <a:ext uri="{FF2B5EF4-FFF2-40B4-BE49-F238E27FC236}">
                <a16:creationId xmlns="" xmlns:a16="http://schemas.microsoft.com/office/drawing/2014/main" id="{62502922-DE7A-334E-AFCE-B5F0669B3BE3}"/>
              </a:ext>
            </a:extLst>
          </p:cNvPr>
          <p:cNvSpPr txBox="1">
            <a:spLocks noChangeArrowheads="1"/>
          </p:cNvSpPr>
          <p:nvPr/>
        </p:nvSpPr>
        <p:spPr bwMode="auto">
          <a:xfrm>
            <a:off x="2616200" y="441325"/>
            <a:ext cx="22367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SzPct val="116000"/>
            </a:pPr>
            <a:r>
              <a:rPr lang="en-US" altLang="en-US" sz="1800">
                <a:latin typeface="Arial" panose="020B0604020202020204" pitchFamily="34" charset="0"/>
                <a:cs typeface="Arial" panose="020B0604020202020204" pitchFamily="34" charset="0"/>
              </a:rPr>
              <a:t>INTERMEMBRANE</a:t>
            </a:r>
          </a:p>
          <a:p>
            <a:pPr eaLnBrk="1" hangingPunct="1">
              <a:buSzPct val="116000"/>
            </a:pPr>
            <a:r>
              <a:rPr lang="en-US" altLang="en-US" sz="1800">
                <a:latin typeface="Arial" panose="020B0604020202020204" pitchFamily="34" charset="0"/>
                <a:cs typeface="Arial" panose="020B0604020202020204" pitchFamily="34" charset="0"/>
              </a:rPr>
              <a:t>SPACE</a:t>
            </a:r>
          </a:p>
        </p:txBody>
      </p:sp>
      <p:sp>
        <p:nvSpPr>
          <p:cNvPr id="21511" name="TextBox 10">
            <a:extLst>
              <a:ext uri="{FF2B5EF4-FFF2-40B4-BE49-F238E27FC236}">
                <a16:creationId xmlns="" xmlns:a16="http://schemas.microsoft.com/office/drawing/2014/main" id="{F5DA5DF9-432A-DE4C-BCA8-8F7272C6FC83}"/>
              </a:ext>
            </a:extLst>
          </p:cNvPr>
          <p:cNvSpPr txBox="1">
            <a:spLocks noChangeArrowheads="1"/>
          </p:cNvSpPr>
          <p:nvPr/>
        </p:nvSpPr>
        <p:spPr bwMode="auto">
          <a:xfrm>
            <a:off x="3349625" y="977900"/>
            <a:ext cx="80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SzPct val="116000"/>
            </a:pPr>
            <a:r>
              <a:rPr lang="en-US" altLang="en-US" sz="1800">
                <a:latin typeface="Arial" panose="020B0604020202020204" pitchFamily="34" charset="0"/>
                <a:cs typeface="Arial" panose="020B0604020202020204" pitchFamily="34" charset="0"/>
              </a:rPr>
              <a:t>Rotor</a:t>
            </a:r>
          </a:p>
        </p:txBody>
      </p:sp>
      <p:sp>
        <p:nvSpPr>
          <p:cNvPr id="21512" name="TextBox 12">
            <a:extLst>
              <a:ext uri="{FF2B5EF4-FFF2-40B4-BE49-F238E27FC236}">
                <a16:creationId xmlns="" xmlns:a16="http://schemas.microsoft.com/office/drawing/2014/main" id="{985B023C-1B5B-4445-858B-B661A6986824}"/>
              </a:ext>
            </a:extLst>
          </p:cNvPr>
          <p:cNvSpPr txBox="1">
            <a:spLocks noChangeArrowheads="1"/>
          </p:cNvSpPr>
          <p:nvPr/>
        </p:nvSpPr>
        <p:spPr bwMode="auto">
          <a:xfrm>
            <a:off x="5618163" y="652463"/>
            <a:ext cx="850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SzPct val="116000"/>
            </a:pPr>
            <a:r>
              <a:rPr lang="en-US" altLang="en-US" sz="1800">
                <a:latin typeface="Arial" panose="020B0604020202020204" pitchFamily="34" charset="0"/>
                <a:cs typeface="Arial" panose="020B0604020202020204" pitchFamily="34" charset="0"/>
              </a:rPr>
              <a:t>Stator</a:t>
            </a:r>
          </a:p>
        </p:txBody>
      </p:sp>
      <p:sp>
        <p:nvSpPr>
          <p:cNvPr id="21513" name="TextBox 13">
            <a:extLst>
              <a:ext uri="{FF2B5EF4-FFF2-40B4-BE49-F238E27FC236}">
                <a16:creationId xmlns="" xmlns:a16="http://schemas.microsoft.com/office/drawing/2014/main" id="{33A39A0E-F603-A840-BA2E-6BECC9C2DD72}"/>
              </a:ext>
            </a:extLst>
          </p:cNvPr>
          <p:cNvSpPr txBox="1">
            <a:spLocks noChangeArrowheads="1"/>
          </p:cNvSpPr>
          <p:nvPr/>
        </p:nvSpPr>
        <p:spPr bwMode="auto">
          <a:xfrm>
            <a:off x="2590800" y="3467100"/>
            <a:ext cx="145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SzPct val="116000"/>
            </a:pPr>
            <a:r>
              <a:rPr lang="en-US" altLang="en-US" sz="1800">
                <a:latin typeface="Arial" panose="020B0604020202020204" pitchFamily="34" charset="0"/>
                <a:cs typeface="Arial" panose="020B0604020202020204" pitchFamily="34" charset="0"/>
              </a:rPr>
              <a:t>Internal rod</a:t>
            </a:r>
          </a:p>
        </p:txBody>
      </p:sp>
      <p:sp>
        <p:nvSpPr>
          <p:cNvPr id="21514" name="TextBox 14">
            <a:extLst>
              <a:ext uri="{FF2B5EF4-FFF2-40B4-BE49-F238E27FC236}">
                <a16:creationId xmlns="" xmlns:a16="http://schemas.microsoft.com/office/drawing/2014/main" id="{DCB52B99-8E08-9348-9FF1-442749195597}"/>
              </a:ext>
            </a:extLst>
          </p:cNvPr>
          <p:cNvSpPr txBox="1">
            <a:spLocks noChangeArrowheads="1"/>
          </p:cNvSpPr>
          <p:nvPr/>
        </p:nvSpPr>
        <p:spPr bwMode="auto">
          <a:xfrm>
            <a:off x="2587625" y="3873500"/>
            <a:ext cx="1146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SzPct val="116000"/>
            </a:pPr>
            <a:r>
              <a:rPr lang="en-US" altLang="en-US" sz="1800">
                <a:latin typeface="Arial" panose="020B0604020202020204" pitchFamily="34" charset="0"/>
                <a:cs typeface="Arial" panose="020B0604020202020204" pitchFamily="34" charset="0"/>
              </a:rPr>
              <a:t>Catalytic</a:t>
            </a:r>
          </a:p>
          <a:p>
            <a:pPr eaLnBrk="1" hangingPunct="1">
              <a:buSzPct val="116000"/>
            </a:pPr>
            <a:r>
              <a:rPr lang="en-US" altLang="en-US" sz="1800">
                <a:latin typeface="Arial" panose="020B0604020202020204" pitchFamily="34" charset="0"/>
                <a:cs typeface="Arial" panose="020B0604020202020204" pitchFamily="34" charset="0"/>
              </a:rPr>
              <a:t>knob</a:t>
            </a:r>
          </a:p>
        </p:txBody>
      </p:sp>
      <p:sp>
        <p:nvSpPr>
          <p:cNvPr id="21515" name="TextBox 15">
            <a:extLst>
              <a:ext uri="{FF2B5EF4-FFF2-40B4-BE49-F238E27FC236}">
                <a16:creationId xmlns="" xmlns:a16="http://schemas.microsoft.com/office/drawing/2014/main" id="{DBCDBD17-0387-2B4B-8F21-87F872A3AE21}"/>
              </a:ext>
            </a:extLst>
          </p:cNvPr>
          <p:cNvSpPr txBox="1">
            <a:spLocks noChangeArrowheads="1"/>
          </p:cNvSpPr>
          <p:nvPr/>
        </p:nvSpPr>
        <p:spPr bwMode="auto">
          <a:xfrm>
            <a:off x="2908300" y="5359400"/>
            <a:ext cx="668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SzPct val="116000"/>
            </a:pPr>
            <a:r>
              <a:rPr lang="en-US" altLang="en-US" sz="1800">
                <a:latin typeface="Arial" panose="020B0604020202020204" pitchFamily="34" charset="0"/>
                <a:cs typeface="Arial" panose="020B0604020202020204" pitchFamily="34" charset="0"/>
              </a:rPr>
              <a:t>ADP</a:t>
            </a:r>
          </a:p>
        </p:txBody>
      </p:sp>
      <p:sp>
        <p:nvSpPr>
          <p:cNvPr id="21516" name="TextBox 16">
            <a:extLst>
              <a:ext uri="{FF2B5EF4-FFF2-40B4-BE49-F238E27FC236}">
                <a16:creationId xmlns="" xmlns:a16="http://schemas.microsoft.com/office/drawing/2014/main" id="{0413974A-A372-444D-9089-0DC1D715780D}"/>
              </a:ext>
            </a:extLst>
          </p:cNvPr>
          <p:cNvSpPr txBox="1">
            <a:spLocks noChangeArrowheads="1"/>
          </p:cNvSpPr>
          <p:nvPr/>
        </p:nvSpPr>
        <p:spPr bwMode="auto">
          <a:xfrm>
            <a:off x="3078163" y="5567363"/>
            <a:ext cx="319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SzPct val="116000"/>
            </a:pPr>
            <a:r>
              <a:rPr lang="en-US" altLang="en-US" sz="1800">
                <a:latin typeface="Arial" panose="020B0604020202020204" pitchFamily="34" charset="0"/>
                <a:cs typeface="Arial" panose="020B0604020202020204" pitchFamily="34" charset="0"/>
              </a:rPr>
              <a:t>+</a:t>
            </a:r>
          </a:p>
        </p:txBody>
      </p:sp>
      <p:sp>
        <p:nvSpPr>
          <p:cNvPr id="21517" name="TextBox 17">
            <a:extLst>
              <a:ext uri="{FF2B5EF4-FFF2-40B4-BE49-F238E27FC236}">
                <a16:creationId xmlns="" xmlns:a16="http://schemas.microsoft.com/office/drawing/2014/main" id="{8DB8E84F-B640-2844-A0C1-1DE3EE4D8796}"/>
              </a:ext>
            </a:extLst>
          </p:cNvPr>
          <p:cNvSpPr txBox="1">
            <a:spLocks noChangeArrowheads="1"/>
          </p:cNvSpPr>
          <p:nvPr/>
        </p:nvSpPr>
        <p:spPr bwMode="auto">
          <a:xfrm>
            <a:off x="3101975" y="5815013"/>
            <a:ext cx="3254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SzPct val="116000"/>
            </a:pPr>
            <a:r>
              <a:rPr lang="en-US" altLang="en-US" sz="1700">
                <a:latin typeface="Arial" panose="020B0604020202020204" pitchFamily="34" charset="0"/>
                <a:cs typeface="Arial" panose="020B0604020202020204" pitchFamily="34" charset="0"/>
              </a:rPr>
              <a:t>P</a:t>
            </a:r>
          </a:p>
        </p:txBody>
      </p:sp>
      <p:sp>
        <p:nvSpPr>
          <p:cNvPr id="21518" name="TextBox 18">
            <a:extLst>
              <a:ext uri="{FF2B5EF4-FFF2-40B4-BE49-F238E27FC236}">
                <a16:creationId xmlns="" xmlns:a16="http://schemas.microsoft.com/office/drawing/2014/main" id="{17A0F0D5-8666-A94F-AAA5-56819C8A4FBF}"/>
              </a:ext>
            </a:extLst>
          </p:cNvPr>
          <p:cNvSpPr txBox="1">
            <a:spLocks noChangeArrowheads="1"/>
          </p:cNvSpPr>
          <p:nvPr/>
        </p:nvSpPr>
        <p:spPr bwMode="auto">
          <a:xfrm>
            <a:off x="3281363" y="5918200"/>
            <a:ext cx="241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SzPct val="116000"/>
            </a:pPr>
            <a:r>
              <a:rPr lang="en-US" altLang="en-US" sz="1600">
                <a:latin typeface="Arial" panose="020B0604020202020204" pitchFamily="34" charset="0"/>
                <a:cs typeface="Arial" panose="020B0604020202020204" pitchFamily="34" charset="0"/>
              </a:rPr>
              <a:t>i</a:t>
            </a:r>
          </a:p>
        </p:txBody>
      </p:sp>
      <p:sp>
        <p:nvSpPr>
          <p:cNvPr id="21519" name="TextBox 19">
            <a:extLst>
              <a:ext uri="{FF2B5EF4-FFF2-40B4-BE49-F238E27FC236}">
                <a16:creationId xmlns="" xmlns:a16="http://schemas.microsoft.com/office/drawing/2014/main" id="{A9F86CE0-74BC-A742-89A9-7E7E2DA08CA2}"/>
              </a:ext>
            </a:extLst>
          </p:cNvPr>
          <p:cNvSpPr txBox="1">
            <a:spLocks noChangeArrowheads="1"/>
          </p:cNvSpPr>
          <p:nvPr/>
        </p:nvSpPr>
        <p:spPr bwMode="auto">
          <a:xfrm>
            <a:off x="2638425" y="6189663"/>
            <a:ext cx="2136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SzPct val="116000"/>
            </a:pPr>
            <a:r>
              <a:rPr lang="en-US" altLang="en-US" sz="1800">
                <a:latin typeface="Arial" panose="020B0604020202020204" pitchFamily="34" charset="0"/>
                <a:cs typeface="Arial" panose="020B0604020202020204" pitchFamily="34" charset="0"/>
              </a:rPr>
              <a:t>MITOCHONDRIAL</a:t>
            </a:r>
          </a:p>
          <a:p>
            <a:pPr eaLnBrk="1" hangingPunct="1">
              <a:buSzPct val="116000"/>
            </a:pPr>
            <a:r>
              <a:rPr lang="en-US" altLang="en-US" sz="1800">
                <a:latin typeface="Arial" panose="020B0604020202020204" pitchFamily="34" charset="0"/>
                <a:cs typeface="Arial" panose="020B0604020202020204" pitchFamily="34" charset="0"/>
              </a:rPr>
              <a:t>MATRIX</a:t>
            </a:r>
          </a:p>
        </p:txBody>
      </p:sp>
      <p:sp>
        <p:nvSpPr>
          <p:cNvPr id="21520" name="TextBox 20">
            <a:extLst>
              <a:ext uri="{FF2B5EF4-FFF2-40B4-BE49-F238E27FC236}">
                <a16:creationId xmlns="" xmlns:a16="http://schemas.microsoft.com/office/drawing/2014/main" id="{7BE701A9-3BC0-FF48-8E6F-62C5D1A3E928}"/>
              </a:ext>
            </a:extLst>
          </p:cNvPr>
          <p:cNvSpPr txBox="1">
            <a:spLocks noChangeArrowheads="1"/>
          </p:cNvSpPr>
          <p:nvPr/>
        </p:nvSpPr>
        <p:spPr bwMode="auto">
          <a:xfrm>
            <a:off x="5321300" y="6126163"/>
            <a:ext cx="625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SzPct val="116000"/>
            </a:pPr>
            <a:r>
              <a:rPr lang="en-US" altLang="en-US" sz="1800">
                <a:latin typeface="Arial" panose="020B0604020202020204" pitchFamily="34" charset="0"/>
                <a:cs typeface="Arial" panose="020B0604020202020204" pitchFamily="34" charset="0"/>
              </a:rPr>
              <a:t>ATP</a:t>
            </a:r>
          </a:p>
        </p:txBody>
      </p:sp>
      <p:sp>
        <p:nvSpPr>
          <p:cNvPr id="21521" name="TextBox 1">
            <a:extLst>
              <a:ext uri="{FF2B5EF4-FFF2-40B4-BE49-F238E27FC236}">
                <a16:creationId xmlns="" xmlns:a16="http://schemas.microsoft.com/office/drawing/2014/main" id="{3B6E936C-A06A-C54D-A2D8-AEB5F8B61D61}"/>
              </a:ext>
            </a:extLst>
          </p:cNvPr>
          <p:cNvSpPr txBox="1">
            <a:spLocks noChangeArrowheads="1"/>
          </p:cNvSpPr>
          <p:nvPr/>
        </p:nvSpPr>
        <p:spPr bwMode="auto">
          <a:xfrm>
            <a:off x="4114800" y="923925"/>
            <a:ext cx="392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t>H+</a:t>
            </a:r>
          </a:p>
        </p:txBody>
      </p:sp>
      <p:sp>
        <p:nvSpPr>
          <p:cNvPr id="21522" name="TextBox 2">
            <a:extLst>
              <a:ext uri="{FF2B5EF4-FFF2-40B4-BE49-F238E27FC236}">
                <a16:creationId xmlns="" xmlns:a16="http://schemas.microsoft.com/office/drawing/2014/main" id="{3C03D389-0A3E-6444-ACE4-768C2F088038}"/>
              </a:ext>
            </a:extLst>
          </p:cNvPr>
          <p:cNvSpPr txBox="1">
            <a:spLocks noChangeArrowheads="1"/>
          </p:cNvSpPr>
          <p:nvPr/>
        </p:nvSpPr>
        <p:spPr bwMode="auto">
          <a:xfrm>
            <a:off x="6096000" y="3867150"/>
            <a:ext cx="392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t>H+</a:t>
            </a:r>
          </a:p>
        </p:txBody>
      </p:sp>
      <p:sp>
        <p:nvSpPr>
          <p:cNvPr id="21523" name="TextBox 3">
            <a:extLst>
              <a:ext uri="{FF2B5EF4-FFF2-40B4-BE49-F238E27FC236}">
                <a16:creationId xmlns="" xmlns:a16="http://schemas.microsoft.com/office/drawing/2014/main" id="{233D9CA3-15CD-E846-9FD6-DFBB6999260C}"/>
              </a:ext>
            </a:extLst>
          </p:cNvPr>
          <p:cNvSpPr txBox="1">
            <a:spLocks noChangeArrowheads="1"/>
          </p:cNvSpPr>
          <p:nvPr/>
        </p:nvSpPr>
        <p:spPr bwMode="auto">
          <a:xfrm>
            <a:off x="2808288" y="1000125"/>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t>H+</a:t>
            </a:r>
          </a:p>
        </p:txBody>
      </p:sp>
      <p:sp>
        <p:nvSpPr>
          <p:cNvPr id="21524" name="TextBox 4">
            <a:extLst>
              <a:ext uri="{FF2B5EF4-FFF2-40B4-BE49-F238E27FC236}">
                <a16:creationId xmlns="" xmlns:a16="http://schemas.microsoft.com/office/drawing/2014/main" id="{04B62E5F-9E61-B146-952A-898304177EB5}"/>
              </a:ext>
            </a:extLst>
          </p:cNvPr>
          <p:cNvSpPr txBox="1">
            <a:spLocks noChangeArrowheads="1"/>
          </p:cNvSpPr>
          <p:nvPr/>
        </p:nvSpPr>
        <p:spPr bwMode="auto">
          <a:xfrm>
            <a:off x="4800600" y="2038350"/>
            <a:ext cx="392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t>H+</a:t>
            </a:r>
          </a:p>
        </p:txBody>
      </p:sp>
      <p:sp>
        <p:nvSpPr>
          <p:cNvPr id="21525" name="TextBox 5">
            <a:extLst>
              <a:ext uri="{FF2B5EF4-FFF2-40B4-BE49-F238E27FC236}">
                <a16:creationId xmlns="" xmlns:a16="http://schemas.microsoft.com/office/drawing/2014/main" id="{87E25DAF-0C06-5445-BC79-101F4D89567A}"/>
              </a:ext>
            </a:extLst>
          </p:cNvPr>
          <p:cNvSpPr txBox="1">
            <a:spLocks noChangeArrowheads="1"/>
          </p:cNvSpPr>
          <p:nvPr/>
        </p:nvSpPr>
        <p:spPr bwMode="auto">
          <a:xfrm>
            <a:off x="5105400" y="619125"/>
            <a:ext cx="392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t>H+</a:t>
            </a:r>
          </a:p>
        </p:txBody>
      </p:sp>
      <p:sp>
        <p:nvSpPr>
          <p:cNvPr id="21526" name="TextBox 6">
            <a:extLst>
              <a:ext uri="{FF2B5EF4-FFF2-40B4-BE49-F238E27FC236}">
                <a16:creationId xmlns="" xmlns:a16="http://schemas.microsoft.com/office/drawing/2014/main" id="{A10FC097-15CA-6A4C-8CEA-DE1B1B21B0FB}"/>
              </a:ext>
            </a:extLst>
          </p:cNvPr>
          <p:cNvSpPr txBox="1">
            <a:spLocks noChangeArrowheads="1"/>
          </p:cNvSpPr>
          <p:nvPr/>
        </p:nvSpPr>
        <p:spPr bwMode="auto">
          <a:xfrm>
            <a:off x="4038600" y="2038350"/>
            <a:ext cx="392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t>H+</a:t>
            </a:r>
          </a:p>
        </p:txBody>
      </p:sp>
      <p:sp>
        <p:nvSpPr>
          <p:cNvPr id="21527" name="TextBox 7">
            <a:extLst>
              <a:ext uri="{FF2B5EF4-FFF2-40B4-BE49-F238E27FC236}">
                <a16:creationId xmlns="" xmlns:a16="http://schemas.microsoft.com/office/drawing/2014/main" id="{147E120C-D663-A54B-87C6-BA4DD3DE11C3}"/>
              </a:ext>
            </a:extLst>
          </p:cNvPr>
          <p:cNvSpPr txBox="1">
            <a:spLocks noChangeArrowheads="1"/>
          </p:cNvSpPr>
          <p:nvPr/>
        </p:nvSpPr>
        <p:spPr bwMode="auto">
          <a:xfrm>
            <a:off x="3657600" y="2114550"/>
            <a:ext cx="392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t>H+</a:t>
            </a:r>
          </a:p>
        </p:txBody>
      </p:sp>
      <p:sp>
        <p:nvSpPr>
          <p:cNvPr id="21528" name="TextBox 8">
            <a:extLst>
              <a:ext uri="{FF2B5EF4-FFF2-40B4-BE49-F238E27FC236}">
                <a16:creationId xmlns="" xmlns:a16="http://schemas.microsoft.com/office/drawing/2014/main" id="{ED882509-CD42-D24D-AE4D-8D8CF9C180A9}"/>
              </a:ext>
            </a:extLst>
          </p:cNvPr>
          <p:cNvSpPr txBox="1">
            <a:spLocks noChangeArrowheads="1"/>
          </p:cNvSpPr>
          <p:nvPr/>
        </p:nvSpPr>
        <p:spPr bwMode="auto">
          <a:xfrm>
            <a:off x="4419600" y="2038350"/>
            <a:ext cx="392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t>H+</a:t>
            </a:r>
          </a:p>
        </p:txBody>
      </p:sp>
      <p:sp>
        <p:nvSpPr>
          <p:cNvPr id="28" name="Text Box 19">
            <a:extLst>
              <a:ext uri="{FF2B5EF4-FFF2-40B4-BE49-F238E27FC236}">
                <a16:creationId xmlns="" xmlns:a16="http://schemas.microsoft.com/office/drawing/2014/main" id="{9F7E0E85-7CEA-3B4F-ADD5-B6737129DDFC}"/>
              </a:ext>
            </a:extLst>
          </p:cNvPr>
          <p:cNvSpPr txBox="1">
            <a:spLocks noChangeArrowheads="1"/>
          </p:cNvSpPr>
          <p:nvPr/>
        </p:nvSpPr>
        <p:spPr bwMode="auto">
          <a:xfrm>
            <a:off x="609600" y="1809750"/>
            <a:ext cx="1852613" cy="119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defRPr/>
            </a:pPr>
            <a:r>
              <a:rPr lang="en-US" sz="1400" dirty="0">
                <a:latin typeface="Arial" charset="0"/>
                <a:ea typeface="ＭＳ Ｐゴシック" charset="0"/>
              </a:rPr>
              <a:t>1) A rotor within the membrane spins as shown when H</a:t>
            </a:r>
            <a:r>
              <a:rPr lang="en-US" sz="1400" baseline="30000" dirty="0">
                <a:latin typeface="Arial" charset="0"/>
                <a:ea typeface="ＭＳ Ｐゴシック" charset="0"/>
              </a:rPr>
              <a:t>+</a:t>
            </a:r>
            <a:r>
              <a:rPr lang="en-US" sz="1400" dirty="0">
                <a:latin typeface="Arial" charset="0"/>
                <a:ea typeface="ＭＳ Ｐゴシック" charset="0"/>
              </a:rPr>
              <a:t> flows past it down the H</a:t>
            </a:r>
            <a:r>
              <a:rPr lang="en-US" sz="1400" baseline="30000" dirty="0">
                <a:latin typeface="Arial" charset="0"/>
                <a:ea typeface="ＭＳ Ｐゴシック" charset="0"/>
              </a:rPr>
              <a:t>+</a:t>
            </a:r>
            <a:r>
              <a:rPr lang="en-US" sz="1400" dirty="0">
                <a:latin typeface="Arial" charset="0"/>
                <a:ea typeface="ＭＳ Ｐゴシック" charset="0"/>
              </a:rPr>
              <a:t> gradient.</a:t>
            </a:r>
            <a:endParaRPr lang="en-US" sz="1400" baseline="30000" dirty="0">
              <a:latin typeface="Arial" charset="0"/>
              <a:ea typeface="ＭＳ Ｐゴシック" charset="0"/>
            </a:endParaRPr>
          </a:p>
        </p:txBody>
      </p:sp>
      <p:sp>
        <p:nvSpPr>
          <p:cNvPr id="29" name="Text Box 20">
            <a:extLst>
              <a:ext uri="{FF2B5EF4-FFF2-40B4-BE49-F238E27FC236}">
                <a16:creationId xmlns="" xmlns:a16="http://schemas.microsoft.com/office/drawing/2014/main" id="{C4FABA2B-A226-1044-97EC-4BBB50DDE650}"/>
              </a:ext>
            </a:extLst>
          </p:cNvPr>
          <p:cNvSpPr txBox="1">
            <a:spLocks noChangeArrowheads="1"/>
          </p:cNvSpPr>
          <p:nvPr/>
        </p:nvSpPr>
        <p:spPr bwMode="auto">
          <a:xfrm>
            <a:off x="6629400" y="4465638"/>
            <a:ext cx="2286000"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defRPr/>
            </a:pPr>
            <a:r>
              <a:rPr lang="en-US" sz="1400" dirty="0">
                <a:solidFill>
                  <a:srgbClr val="000000"/>
                </a:solidFill>
                <a:latin typeface="Arial" charset="0"/>
                <a:ea typeface="ＭＳ Ｐゴシック" charset="0"/>
              </a:rPr>
              <a:t>2) A stator anchored in the membrane holds the knob stationary.</a:t>
            </a:r>
            <a:endParaRPr lang="en-US" sz="1400" baseline="30000" dirty="0">
              <a:solidFill>
                <a:srgbClr val="000000"/>
              </a:solidFill>
              <a:latin typeface="Arial" charset="0"/>
              <a:ea typeface="ＭＳ Ｐゴシック" charset="0"/>
            </a:endParaRPr>
          </a:p>
        </p:txBody>
      </p:sp>
      <p:sp>
        <p:nvSpPr>
          <p:cNvPr id="30" name="Text Box 21">
            <a:extLst>
              <a:ext uri="{FF2B5EF4-FFF2-40B4-BE49-F238E27FC236}">
                <a16:creationId xmlns="" xmlns:a16="http://schemas.microsoft.com/office/drawing/2014/main" id="{8FF47F3B-93AA-094E-A0D5-7EC8FFD3B357}"/>
              </a:ext>
            </a:extLst>
          </p:cNvPr>
          <p:cNvSpPr txBox="1">
            <a:spLocks noChangeArrowheads="1"/>
          </p:cNvSpPr>
          <p:nvPr/>
        </p:nvSpPr>
        <p:spPr bwMode="auto">
          <a:xfrm>
            <a:off x="304800" y="3257550"/>
            <a:ext cx="2219325"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400">
                <a:solidFill>
                  <a:srgbClr val="000000"/>
                </a:solidFill>
                <a:latin typeface="Arial" panose="020B0604020202020204" pitchFamily="34" charset="0"/>
              </a:rPr>
              <a:t>3) A rod (or </a:t>
            </a:r>
            <a:r>
              <a:rPr lang="ja-JP" altLang="en-US" sz="1400">
                <a:solidFill>
                  <a:srgbClr val="000000"/>
                </a:solidFill>
                <a:latin typeface="Arial" panose="020B0604020202020204" pitchFamily="34" charset="0"/>
              </a:rPr>
              <a:t>“</a:t>
            </a:r>
            <a:r>
              <a:rPr lang="en-US" altLang="ja-JP" sz="1400">
                <a:solidFill>
                  <a:srgbClr val="000000"/>
                </a:solidFill>
                <a:latin typeface="Arial" panose="020B0604020202020204" pitchFamily="34" charset="0"/>
              </a:rPr>
              <a:t>stalk</a:t>
            </a:r>
            <a:r>
              <a:rPr lang="ja-JP" altLang="en-US" sz="1400">
                <a:solidFill>
                  <a:srgbClr val="000000"/>
                </a:solidFill>
                <a:latin typeface="Arial" panose="020B0604020202020204" pitchFamily="34" charset="0"/>
              </a:rPr>
              <a:t>”</a:t>
            </a:r>
            <a:r>
              <a:rPr lang="en-US" altLang="ja-JP" sz="1400">
                <a:solidFill>
                  <a:srgbClr val="000000"/>
                </a:solidFill>
                <a:latin typeface="Arial" panose="020B0604020202020204" pitchFamily="34" charset="0"/>
              </a:rPr>
              <a:t>) extending into the knob also spins, activating catalytic sites in the knob.</a:t>
            </a:r>
            <a:endParaRPr lang="en-US" altLang="en-US" sz="1400" baseline="30000">
              <a:solidFill>
                <a:srgbClr val="000000"/>
              </a:solidFill>
              <a:latin typeface="Arial" panose="020B0604020202020204" pitchFamily="34" charset="0"/>
            </a:endParaRPr>
          </a:p>
        </p:txBody>
      </p:sp>
      <p:sp>
        <p:nvSpPr>
          <p:cNvPr id="31" name="Text Box 22">
            <a:extLst>
              <a:ext uri="{FF2B5EF4-FFF2-40B4-BE49-F238E27FC236}">
                <a16:creationId xmlns="" xmlns:a16="http://schemas.microsoft.com/office/drawing/2014/main" id="{30C37130-B075-CA46-B82F-4EAE392D9172}"/>
              </a:ext>
            </a:extLst>
          </p:cNvPr>
          <p:cNvSpPr txBox="1">
            <a:spLocks noChangeArrowheads="1"/>
          </p:cNvSpPr>
          <p:nvPr/>
        </p:nvSpPr>
        <p:spPr bwMode="auto">
          <a:xfrm>
            <a:off x="228600" y="4705350"/>
            <a:ext cx="2276475" cy="130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defRPr/>
            </a:pPr>
            <a:r>
              <a:rPr lang="en-US" sz="1400" dirty="0">
                <a:solidFill>
                  <a:srgbClr val="000000"/>
                </a:solidFill>
                <a:latin typeface="Arial" charset="0"/>
                <a:ea typeface="ＭＳ Ｐゴシック" charset="0"/>
              </a:rPr>
              <a:t>4) Three catalytic sites in the stationary knob join inorganic phosphate to ADP to make ATP.</a:t>
            </a:r>
            <a:endParaRPr lang="en-US" sz="1400" baseline="30000" dirty="0">
              <a:solidFill>
                <a:srgbClr val="000000"/>
              </a:solidFill>
              <a:latin typeface="Arial" charset="0"/>
              <a:ea typeface="ＭＳ Ｐゴシック" charset="0"/>
            </a:endParaRPr>
          </a:p>
        </p:txBody>
      </p:sp>
      <p:cxnSp>
        <p:nvCxnSpPr>
          <p:cNvPr id="11" name="Straight Arrow Connector 10">
            <a:extLst>
              <a:ext uri="{FF2B5EF4-FFF2-40B4-BE49-F238E27FC236}">
                <a16:creationId xmlns="" xmlns:a16="http://schemas.microsoft.com/office/drawing/2014/main" id="{C4A677A7-E7B4-964B-A2EA-009EFAEEDD56}"/>
              </a:ext>
            </a:extLst>
          </p:cNvPr>
          <p:cNvCxnSpPr>
            <a:cxnSpLocks noChangeShapeType="1"/>
          </p:cNvCxnSpPr>
          <p:nvPr/>
        </p:nvCxnSpPr>
        <p:spPr bwMode="auto">
          <a:xfrm flipH="1" flipV="1">
            <a:off x="5943600" y="4324350"/>
            <a:ext cx="609600" cy="228600"/>
          </a:xfrm>
          <a:prstGeom prst="straightConnector1">
            <a:avLst/>
          </a:prstGeom>
          <a:noFill/>
          <a:ln w="38100">
            <a:solidFill>
              <a:srgbClr val="FF0000"/>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34" name="Straight Arrow Connector 33">
            <a:extLst>
              <a:ext uri="{FF2B5EF4-FFF2-40B4-BE49-F238E27FC236}">
                <a16:creationId xmlns="" xmlns:a16="http://schemas.microsoft.com/office/drawing/2014/main" id="{724451C1-7CB4-4F48-82F3-39B08139F931}"/>
              </a:ext>
            </a:extLst>
          </p:cNvPr>
          <p:cNvCxnSpPr>
            <a:cxnSpLocks noChangeShapeType="1"/>
          </p:cNvCxnSpPr>
          <p:nvPr/>
        </p:nvCxnSpPr>
        <p:spPr bwMode="auto">
          <a:xfrm flipV="1">
            <a:off x="2133600" y="3257550"/>
            <a:ext cx="2209800" cy="76200"/>
          </a:xfrm>
          <a:prstGeom prst="straightConnector1">
            <a:avLst/>
          </a:prstGeom>
          <a:noFill/>
          <a:ln w="38100">
            <a:solidFill>
              <a:srgbClr val="FF0000"/>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35" name="Straight Arrow Connector 34">
            <a:extLst>
              <a:ext uri="{FF2B5EF4-FFF2-40B4-BE49-F238E27FC236}">
                <a16:creationId xmlns="" xmlns:a16="http://schemas.microsoft.com/office/drawing/2014/main" id="{6859EC59-E8FF-2F47-9FCC-3C9B9588C8DF}"/>
              </a:ext>
            </a:extLst>
          </p:cNvPr>
          <p:cNvCxnSpPr>
            <a:cxnSpLocks noChangeShapeType="1"/>
          </p:cNvCxnSpPr>
          <p:nvPr/>
        </p:nvCxnSpPr>
        <p:spPr bwMode="auto">
          <a:xfrm>
            <a:off x="2362200" y="1962150"/>
            <a:ext cx="1447800" cy="838200"/>
          </a:xfrm>
          <a:prstGeom prst="straightConnector1">
            <a:avLst/>
          </a:prstGeom>
          <a:noFill/>
          <a:ln w="38100">
            <a:solidFill>
              <a:srgbClr val="FF0000"/>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36" name="Straight Arrow Connector 35">
            <a:extLst>
              <a:ext uri="{FF2B5EF4-FFF2-40B4-BE49-F238E27FC236}">
                <a16:creationId xmlns="" xmlns:a16="http://schemas.microsoft.com/office/drawing/2014/main" id="{FF5531EF-A05B-A047-80FF-8A8A7623C912}"/>
              </a:ext>
            </a:extLst>
          </p:cNvPr>
          <p:cNvCxnSpPr>
            <a:cxnSpLocks noChangeShapeType="1"/>
          </p:cNvCxnSpPr>
          <p:nvPr/>
        </p:nvCxnSpPr>
        <p:spPr bwMode="auto">
          <a:xfrm flipV="1">
            <a:off x="2438400" y="4629150"/>
            <a:ext cx="1143000" cy="304800"/>
          </a:xfrm>
          <a:prstGeom prst="straightConnector1">
            <a:avLst/>
          </a:prstGeom>
          <a:noFill/>
          <a:ln w="38100">
            <a:solidFill>
              <a:srgbClr val="FF0000"/>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sp>
        <p:nvSpPr>
          <p:cNvPr id="21537" name="TextBox 19">
            <a:extLst>
              <a:ext uri="{FF2B5EF4-FFF2-40B4-BE49-F238E27FC236}">
                <a16:creationId xmlns="" xmlns:a16="http://schemas.microsoft.com/office/drawing/2014/main" id="{FEB0033B-49E9-B949-8434-AAD8E2CBCDA6}"/>
              </a:ext>
            </a:extLst>
          </p:cNvPr>
          <p:cNvSpPr txBox="1">
            <a:spLocks noChangeArrowheads="1"/>
          </p:cNvSpPr>
          <p:nvPr/>
        </p:nvSpPr>
        <p:spPr bwMode="auto">
          <a:xfrm>
            <a:off x="344488" y="0"/>
            <a:ext cx="2017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t>ATP Synthase</a:t>
            </a:r>
          </a:p>
        </p:txBody>
      </p:sp>
    </p:spTree>
    <p:extLst>
      <p:ext uri="{BB962C8B-B14F-4D97-AF65-F5344CB8AC3E}">
        <p14:creationId xmlns:p14="http://schemas.microsoft.com/office/powerpoint/2010/main" val="793524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l_5db844821df34a0014489c68_43240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 y="3580009"/>
            <a:ext cx="5422276" cy="3050031"/>
          </a:xfrm>
          <a:prstGeom prst="rect">
            <a:avLst/>
          </a:prstGeom>
        </p:spPr>
      </p:pic>
      <p:pic>
        <p:nvPicPr>
          <p:cNvPr id="4" name="Picture 3" descr="final_5db845e7a3787800144df26d_790865.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4317"/>
            <a:ext cx="5422521" cy="3050168"/>
          </a:xfrm>
          <a:prstGeom prst="rect">
            <a:avLst/>
          </a:prstGeom>
        </p:spPr>
      </p:pic>
    </p:spTree>
    <p:extLst>
      <p:ext uri="{BB962C8B-B14F-4D97-AF65-F5344CB8AC3E}">
        <p14:creationId xmlns:p14="http://schemas.microsoft.com/office/powerpoint/2010/main" val="253189453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txBox="1">
            <a:spLocks noChangeArrowheads="1"/>
          </p:cNvSpPr>
          <p:nvPr/>
        </p:nvSpPr>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The F</a:t>
            </a:r>
            <a:r>
              <a:rPr lang="en-US" altLang="en-US" sz="4000" b="1" baseline="-25000">
                <a:solidFill>
                  <a:srgbClr val="2FB0DC"/>
                </a:solidFill>
                <a:latin typeface="Calibri" charset="0"/>
              </a:rPr>
              <a:t>1</a:t>
            </a:r>
            <a:r>
              <a:rPr lang="en-US" altLang="en-US" sz="4000" b="1">
                <a:solidFill>
                  <a:srgbClr val="2FB0DC"/>
                </a:solidFill>
                <a:latin typeface="Calibri" charset="0"/>
              </a:rPr>
              <a:t> catalyzes ADP + P</a:t>
            </a:r>
            <a:r>
              <a:rPr lang="en-US" altLang="en-US" sz="4000" b="1" baseline="-25000">
                <a:solidFill>
                  <a:srgbClr val="2FB0DC"/>
                </a:solidFill>
                <a:latin typeface="Calibri" charset="0"/>
              </a:rPr>
              <a:t>i</a:t>
            </a:r>
            <a:r>
              <a:rPr lang="en-US" altLang="en-US" sz="4000" b="1">
                <a:solidFill>
                  <a:srgbClr val="2FB0DC"/>
                </a:solidFill>
                <a:latin typeface="Calibri" charset="0"/>
                <a:sym typeface="Wingdings" charset="2"/>
              </a:rPr>
              <a:t>      ATP</a:t>
            </a:r>
            <a:endParaRPr lang="en-US" altLang="en-US" sz="4000" b="1">
              <a:solidFill>
                <a:srgbClr val="2FB0DC"/>
              </a:solidFill>
              <a:latin typeface="Calibri" charset="0"/>
            </a:endParaRPr>
          </a:p>
        </p:txBody>
      </p:sp>
      <p:sp>
        <p:nvSpPr>
          <p:cNvPr id="46083" name="Line 4"/>
          <p:cNvSpPr>
            <a:spLocks noChangeShapeType="1"/>
          </p:cNvSpPr>
          <p:nvPr/>
        </p:nvSpPr>
        <p:spPr bwMode="auto">
          <a:xfrm>
            <a:off x="457200" y="8382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4" name="Content Placeholder 5"/>
          <p:cNvSpPr>
            <a:spLocks noGrp="1"/>
          </p:cNvSpPr>
          <p:nvPr>
            <p:ph idx="1"/>
          </p:nvPr>
        </p:nvSpPr>
        <p:spPr>
          <a:xfrm>
            <a:off x="457200" y="914400"/>
            <a:ext cx="8229600" cy="4800600"/>
          </a:xfrm>
        </p:spPr>
        <p:txBody>
          <a:bodyPr/>
          <a:lstStyle/>
          <a:p>
            <a:r>
              <a:rPr lang="en-US" altLang="en-US" sz="2800">
                <a:latin typeface="Calibri" charset="0"/>
                <a:ea typeface="MS PGothic" charset="-128"/>
                <a:cs typeface="Calibri" charset="0"/>
              </a:rPr>
              <a:t>Hexamer arranged in three </a:t>
            </a:r>
            <a:r>
              <a:rPr lang="el-GR" altLang="en-US" sz="2800" i="1">
                <a:latin typeface="Times New Roman" charset="0"/>
                <a:ea typeface="MS PGothic" charset="-128"/>
                <a:cs typeface="Calibri" charset="0"/>
              </a:rPr>
              <a:t>αβ</a:t>
            </a:r>
            <a:r>
              <a:rPr lang="en-US" altLang="en-US" sz="2800">
                <a:latin typeface="Calibri" charset="0"/>
                <a:ea typeface="MS PGothic" charset="-128"/>
                <a:cs typeface="Calibri" charset="0"/>
              </a:rPr>
              <a:t> dimers </a:t>
            </a:r>
          </a:p>
          <a:p>
            <a:r>
              <a:rPr lang="en-US" altLang="en-US" sz="2800">
                <a:latin typeface="Calibri" charset="0"/>
                <a:ea typeface="MS PGothic" charset="-128"/>
                <a:cs typeface="Calibri" charset="0"/>
              </a:rPr>
              <a:t>Dimers can exist in three different conformations:</a:t>
            </a:r>
          </a:p>
          <a:p>
            <a:pPr lvl="1"/>
            <a:r>
              <a:rPr lang="en-US" altLang="en-US" sz="2400">
                <a:latin typeface="Calibri" charset="0"/>
                <a:ea typeface="MS PGothic" charset="-128"/>
                <a:cs typeface="Calibri" charset="0"/>
              </a:rPr>
              <a:t>open: empty</a:t>
            </a:r>
          </a:p>
          <a:p>
            <a:pPr lvl="1"/>
            <a:r>
              <a:rPr lang="en-US" altLang="en-US" sz="2400">
                <a:latin typeface="Calibri" charset="0"/>
                <a:ea typeface="MS PGothic" charset="-128"/>
                <a:cs typeface="Calibri" charset="0"/>
              </a:rPr>
              <a:t>loose: binding ADP and P</a:t>
            </a:r>
            <a:r>
              <a:rPr lang="en-US" altLang="en-US" sz="2400" baseline="-25000">
                <a:latin typeface="Calibri" charset="0"/>
                <a:ea typeface="MS PGothic" charset="-128"/>
                <a:cs typeface="Calibri" charset="0"/>
              </a:rPr>
              <a:t>i</a:t>
            </a:r>
            <a:r>
              <a:rPr lang="en-US" altLang="en-US" sz="2400">
                <a:latin typeface="Calibri" charset="0"/>
                <a:ea typeface="MS PGothic" charset="-128"/>
                <a:cs typeface="Calibri" charset="0"/>
              </a:rPr>
              <a:t>  </a:t>
            </a:r>
          </a:p>
          <a:p>
            <a:pPr lvl="1"/>
            <a:r>
              <a:rPr lang="en-US" altLang="en-US" sz="2400">
                <a:latin typeface="Calibri" charset="0"/>
                <a:ea typeface="MS PGothic" charset="-128"/>
                <a:cs typeface="Calibri" charset="0"/>
              </a:rPr>
              <a:t>tight: catalyzes ATP formation and binds product</a:t>
            </a:r>
          </a:p>
        </p:txBody>
      </p:sp>
      <p:cxnSp>
        <p:nvCxnSpPr>
          <p:cNvPr id="8" name="Straight Arrow Connector 7"/>
          <p:cNvCxnSpPr/>
          <p:nvPr/>
        </p:nvCxnSpPr>
        <p:spPr>
          <a:xfrm>
            <a:off x="6553200" y="304800"/>
            <a:ext cx="533400" cy="0"/>
          </a:xfrm>
          <a:prstGeom prst="straightConnector1">
            <a:avLst/>
          </a:prstGeom>
          <a:ln w="38100">
            <a:solidFill>
              <a:srgbClr val="2FB0D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6477000" y="457200"/>
            <a:ext cx="533400" cy="0"/>
          </a:xfrm>
          <a:prstGeom prst="straightConnector1">
            <a:avLst/>
          </a:prstGeom>
          <a:ln w="38100">
            <a:solidFill>
              <a:srgbClr val="2FB0DC"/>
            </a:solidFill>
            <a:tailEnd type="arrow"/>
          </a:ln>
          <a:effectLst/>
        </p:spPr>
        <p:style>
          <a:lnRef idx="2">
            <a:schemeClr val="accent1"/>
          </a:lnRef>
          <a:fillRef idx="0">
            <a:schemeClr val="accent1"/>
          </a:fillRef>
          <a:effectRef idx="1">
            <a:schemeClr val="accent1"/>
          </a:effectRef>
          <a:fontRef idx="minor">
            <a:schemeClr val="tx1"/>
          </a:fontRef>
        </p:style>
      </p:cxnSp>
      <p:pic>
        <p:nvPicPr>
          <p:cNvPr id="46087" name="Picture 8" descr="C:\Users\shannon.moloney\AppData\Local\Temp\wzc93a\ch19\figure_19_2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19" y="3352800"/>
            <a:ext cx="3348037"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final_5db843490966ca0014105366_245340.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6197" y="3722284"/>
            <a:ext cx="5355070" cy="3012227"/>
          </a:xfrm>
          <a:prstGeom prst="rect">
            <a:avLst/>
          </a:prstGeom>
        </p:spPr>
      </p:pic>
    </p:spTree>
    <p:extLst>
      <p:ext uri="{BB962C8B-B14F-4D97-AF65-F5344CB8AC3E}">
        <p14:creationId xmlns:p14="http://schemas.microsoft.com/office/powerpoint/2010/main" val="99719400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9" descr="C:\Users\shannon.moloney\AppData\Local\Temp\wz0adb\ch19\figure_19_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558" y="1102815"/>
            <a:ext cx="4457700"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txBox="1">
            <a:spLocks noChangeArrowheads="1"/>
          </p:cNvSpPr>
          <p:nvPr/>
        </p:nvSpPr>
        <p:spPr bwMode="auto">
          <a:xfrm>
            <a:off x="0" y="0"/>
            <a:ext cx="5294283" cy="685800"/>
          </a:xfrm>
          <a:prstGeom prst="rect">
            <a:avLst/>
          </a:prstGeom>
          <a:solidFill>
            <a:srgbClr val="000000"/>
          </a:solidFill>
          <a:ln>
            <a:noFill/>
          </a:ln>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dirty="0">
                <a:solidFill>
                  <a:srgbClr val="FFFFFF"/>
                </a:solidFill>
                <a:latin typeface="Calibri" charset="0"/>
              </a:rPr>
              <a:t>Binding-Change Model</a:t>
            </a:r>
          </a:p>
        </p:txBody>
      </p:sp>
      <p:sp>
        <p:nvSpPr>
          <p:cNvPr id="2" name="Oval 1"/>
          <p:cNvSpPr>
            <a:spLocks noChangeArrowheads="1"/>
          </p:cNvSpPr>
          <p:nvPr/>
        </p:nvSpPr>
        <p:spPr bwMode="auto">
          <a:xfrm>
            <a:off x="5294283" y="3668215"/>
            <a:ext cx="914400" cy="457200"/>
          </a:xfrm>
          <a:prstGeom prst="ellipse">
            <a:avLst/>
          </a:prstGeom>
          <a:noFill/>
          <a:ln w="28575">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a:endParaRPr lang="en-US" altLang="en-US">
              <a:solidFill>
                <a:srgbClr val="FFFFFF"/>
              </a:solidFill>
              <a:latin typeface="Arial" charset="0"/>
            </a:endParaRPr>
          </a:p>
        </p:txBody>
      </p:sp>
      <p:sp>
        <p:nvSpPr>
          <p:cNvPr id="47110" name="TextBox 2"/>
          <p:cNvSpPr txBox="1">
            <a:spLocks noChangeArrowheads="1"/>
          </p:cNvSpPr>
          <p:nvPr/>
        </p:nvSpPr>
        <p:spPr bwMode="auto">
          <a:xfrm>
            <a:off x="5953095" y="2347415"/>
            <a:ext cx="2486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2000">
                <a:latin typeface="Calibri" charset="0"/>
              </a:rPr>
              <a:t>Translocation of three protons fuels synthesis of one ATP.</a:t>
            </a:r>
          </a:p>
        </p:txBody>
      </p:sp>
      <p:sp>
        <p:nvSpPr>
          <p:cNvPr id="7" name="Oval 6"/>
          <p:cNvSpPr>
            <a:spLocks noChangeArrowheads="1"/>
          </p:cNvSpPr>
          <p:nvPr/>
        </p:nvSpPr>
        <p:spPr bwMode="auto">
          <a:xfrm>
            <a:off x="3178145" y="6132015"/>
            <a:ext cx="914400" cy="457200"/>
          </a:xfrm>
          <a:prstGeom prst="ellipse">
            <a:avLst/>
          </a:prstGeom>
          <a:noFill/>
          <a:ln w="28575">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a:endParaRPr lang="en-US" altLang="en-US">
              <a:solidFill>
                <a:srgbClr val="FFFFFF"/>
              </a:solidFill>
              <a:latin typeface="Arial" charset="0"/>
            </a:endParaRPr>
          </a:p>
        </p:txBody>
      </p:sp>
      <p:sp>
        <p:nvSpPr>
          <p:cNvPr id="8" name="Oval 7"/>
          <p:cNvSpPr>
            <a:spLocks noChangeArrowheads="1"/>
          </p:cNvSpPr>
          <p:nvPr/>
        </p:nvSpPr>
        <p:spPr bwMode="auto">
          <a:xfrm>
            <a:off x="1906558" y="3447553"/>
            <a:ext cx="914400" cy="457200"/>
          </a:xfrm>
          <a:prstGeom prst="ellipse">
            <a:avLst/>
          </a:prstGeom>
          <a:noFill/>
          <a:ln w="28575">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a:endParaRPr lang="en-US" altLang="en-US">
              <a:solidFill>
                <a:srgbClr val="FFFFFF"/>
              </a:solidFill>
              <a:latin typeface="Arial" charset="0"/>
            </a:endParaRPr>
          </a:p>
        </p:txBody>
      </p:sp>
      <p:sp>
        <p:nvSpPr>
          <p:cNvPr id="3" name="TextBox 2"/>
          <p:cNvSpPr txBox="1"/>
          <p:nvPr/>
        </p:nvSpPr>
        <p:spPr>
          <a:xfrm>
            <a:off x="-19080" y="4709830"/>
            <a:ext cx="1804824" cy="923330"/>
          </a:xfrm>
          <a:prstGeom prst="rect">
            <a:avLst/>
          </a:prstGeom>
          <a:noFill/>
        </p:spPr>
        <p:txBody>
          <a:bodyPr wrap="square" rtlCol="0">
            <a:spAutoFit/>
          </a:bodyPr>
          <a:lstStyle/>
          <a:p>
            <a:r>
              <a:rPr lang="en-US" altLang="en-US" dirty="0">
                <a:ea typeface="MS PGothic" charset="-128"/>
              </a:rPr>
              <a:t>the </a:t>
            </a:r>
            <a:r>
              <a:rPr lang="el-GR" altLang="en-US" i="1" dirty="0">
                <a:ea typeface="MS PGothic" charset="-128"/>
              </a:rPr>
              <a:t>β</a:t>
            </a:r>
            <a:r>
              <a:rPr lang="en-US" altLang="en-US" dirty="0">
                <a:ea typeface="MS PGothic" charset="-128"/>
              </a:rPr>
              <a:t>-ATP conformation </a:t>
            </a:r>
            <a:r>
              <a:rPr lang="en-US" altLang="en-US" dirty="0" smtClean="0">
                <a:ea typeface="MS PGothic" charset="-128"/>
              </a:rPr>
              <a:t>binds </a:t>
            </a:r>
            <a:r>
              <a:rPr lang="en-US" altLang="en-US" dirty="0">
                <a:ea typeface="MS PGothic" charset="-128"/>
              </a:rPr>
              <a:t>ATP </a:t>
            </a:r>
            <a:r>
              <a:rPr lang="en-US" altLang="en-US" dirty="0" smtClean="0">
                <a:ea typeface="MS PGothic" charset="-128"/>
              </a:rPr>
              <a:t>tightly</a:t>
            </a:r>
            <a:endParaRPr lang="en-US" dirty="0"/>
          </a:p>
        </p:txBody>
      </p:sp>
      <p:sp>
        <p:nvSpPr>
          <p:cNvPr id="4" name="TextBox 3"/>
          <p:cNvSpPr txBox="1"/>
          <p:nvPr/>
        </p:nvSpPr>
        <p:spPr>
          <a:xfrm>
            <a:off x="812518" y="1693434"/>
            <a:ext cx="2365627" cy="369332"/>
          </a:xfrm>
          <a:prstGeom prst="rect">
            <a:avLst/>
          </a:prstGeom>
          <a:noFill/>
        </p:spPr>
        <p:txBody>
          <a:bodyPr wrap="none" rtlCol="0">
            <a:spAutoFit/>
          </a:bodyPr>
          <a:lstStyle/>
          <a:p>
            <a:r>
              <a:rPr lang="en-US" altLang="en-US" dirty="0" smtClean="0">
                <a:ea typeface="MS PGothic" charset="-128"/>
              </a:rPr>
              <a:t> </a:t>
            </a:r>
            <a:r>
              <a:rPr lang="el-GR" altLang="en-US" i="1" dirty="0">
                <a:ea typeface="MS PGothic" charset="-128"/>
              </a:rPr>
              <a:t>β</a:t>
            </a:r>
            <a:r>
              <a:rPr lang="en-US" altLang="en-US" dirty="0">
                <a:ea typeface="MS PGothic" charset="-128"/>
              </a:rPr>
              <a:t>-ADP (loose-binding) </a:t>
            </a:r>
            <a:endParaRPr lang="en-US" dirty="0"/>
          </a:p>
        </p:txBody>
      </p:sp>
      <p:sp>
        <p:nvSpPr>
          <p:cNvPr id="5" name="TextBox 4"/>
          <p:cNvSpPr txBox="1"/>
          <p:nvPr/>
        </p:nvSpPr>
        <p:spPr>
          <a:xfrm>
            <a:off x="5294283" y="6219883"/>
            <a:ext cx="3283997" cy="369332"/>
          </a:xfrm>
          <a:prstGeom prst="rect">
            <a:avLst/>
          </a:prstGeom>
          <a:noFill/>
        </p:spPr>
        <p:txBody>
          <a:bodyPr wrap="none" rtlCol="0">
            <a:spAutoFit/>
          </a:bodyPr>
          <a:lstStyle/>
          <a:p>
            <a:r>
              <a:rPr lang="en-US" altLang="en-US" dirty="0">
                <a:ea typeface="MS PGothic" charset="-128"/>
              </a:rPr>
              <a:t>the </a:t>
            </a:r>
            <a:r>
              <a:rPr lang="el-GR" altLang="en-US" i="1" dirty="0">
                <a:ea typeface="MS PGothic" charset="-128"/>
              </a:rPr>
              <a:t>β</a:t>
            </a:r>
            <a:r>
              <a:rPr lang="en-US" altLang="en-US" dirty="0">
                <a:ea typeface="MS PGothic" charset="-128"/>
              </a:rPr>
              <a:t>-empty (very-loose-binding)</a:t>
            </a:r>
            <a:endParaRPr lang="en-US" dirty="0"/>
          </a:p>
        </p:txBody>
      </p:sp>
      <p:cxnSp>
        <p:nvCxnSpPr>
          <p:cNvPr id="9" name="Straight Arrow Connector 8"/>
          <p:cNvCxnSpPr/>
          <p:nvPr/>
        </p:nvCxnSpPr>
        <p:spPr>
          <a:xfrm>
            <a:off x="1162368" y="5016400"/>
            <a:ext cx="914913" cy="150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363501" y="2062766"/>
            <a:ext cx="914913" cy="150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4809182" y="5319000"/>
            <a:ext cx="720145" cy="10048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6" name="Picture 5" descr="final_5db86289e0fcf1001414e9fe_584200.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282" y="1"/>
            <a:ext cx="3849717" cy="2165466"/>
          </a:xfrm>
          <a:prstGeom prst="rect">
            <a:avLst/>
          </a:prstGeom>
        </p:spPr>
      </p:pic>
    </p:spTree>
    <p:extLst>
      <p:ext uri="{BB962C8B-B14F-4D97-AF65-F5344CB8AC3E}">
        <p14:creationId xmlns:p14="http://schemas.microsoft.com/office/powerpoint/2010/main" val="34776097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46037"/>
            <a:ext cx="7886700" cy="1325563"/>
          </a:xfrm>
          <a:noFill/>
        </p:spPr>
        <p:txBody>
          <a:bodyPr/>
          <a:lstStyle/>
          <a:p>
            <a:pPr eaLnBrk="1" hangingPunct="1"/>
            <a:r>
              <a:rPr lang="en-US" altLang="en-US" dirty="0">
                <a:latin typeface="Calibri" charset="0"/>
                <a:ea typeface="MS PGothic" charset="-128"/>
                <a:cs typeface="Calibri" charset="0"/>
              </a:rPr>
              <a:t>Coupling Proton Translocation </a:t>
            </a:r>
            <a:br>
              <a:rPr lang="en-US" altLang="en-US" dirty="0">
                <a:latin typeface="Calibri" charset="0"/>
                <a:ea typeface="MS PGothic" charset="-128"/>
                <a:cs typeface="Calibri" charset="0"/>
              </a:rPr>
            </a:br>
            <a:r>
              <a:rPr lang="en-US" altLang="en-US" dirty="0">
                <a:latin typeface="Calibri" charset="0"/>
                <a:ea typeface="MS PGothic" charset="-128"/>
                <a:cs typeface="Calibri" charset="0"/>
              </a:rPr>
              <a:t>to ATP Synthesis</a:t>
            </a:r>
          </a:p>
        </p:txBody>
      </p:sp>
      <p:sp>
        <p:nvSpPr>
          <p:cNvPr id="48131" name="Rectangle 7"/>
          <p:cNvSpPr>
            <a:spLocks noChangeArrowheads="1"/>
          </p:cNvSpPr>
          <p:nvPr/>
        </p:nvSpPr>
        <p:spPr bwMode="auto">
          <a:xfrm>
            <a:off x="381000" y="1752600"/>
            <a:ext cx="8534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8925" indent="-288925">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nSpc>
                <a:spcPct val="110000"/>
              </a:lnSpc>
              <a:spcBef>
                <a:spcPct val="20000"/>
              </a:spcBef>
              <a:buFontTx/>
              <a:buChar char="•"/>
            </a:pPr>
            <a:r>
              <a:rPr lang="en-US" altLang="en-US" sz="2800">
                <a:latin typeface="Calibri" charset="0"/>
              </a:rPr>
              <a:t>Proton translocation causes a rotation of the F</a:t>
            </a:r>
            <a:r>
              <a:rPr lang="en-US" altLang="en-US" sz="2800" baseline="-25000">
                <a:latin typeface="Calibri" charset="0"/>
              </a:rPr>
              <a:t>0</a:t>
            </a:r>
            <a:r>
              <a:rPr lang="en-US" altLang="en-US" sz="2800">
                <a:latin typeface="Calibri" charset="0"/>
              </a:rPr>
              <a:t> subunit and the </a:t>
            </a:r>
            <a:r>
              <a:rPr lang="en-US" altLang="en-US" sz="2800">
                <a:solidFill>
                  <a:schemeClr val="accent1"/>
                </a:solidFill>
                <a:latin typeface="Calibri" charset="0"/>
              </a:rPr>
              <a:t>central shaft </a:t>
            </a:r>
            <a:r>
              <a:rPr lang="en-US" altLang="en-US" sz="2800" i="1">
                <a:solidFill>
                  <a:schemeClr val="accent1"/>
                </a:solidFill>
                <a:latin typeface="Calibri" charset="0"/>
                <a:sym typeface="Symbol" charset="2"/>
              </a:rPr>
              <a:t></a:t>
            </a:r>
            <a:r>
              <a:rPr lang="en-US" altLang="en-US" sz="2800">
                <a:sym typeface="Symbol" charset="2"/>
              </a:rPr>
              <a:t>.</a:t>
            </a:r>
            <a:endParaRPr lang="en-US" altLang="en-US" sz="2800">
              <a:solidFill>
                <a:schemeClr val="accent1"/>
              </a:solidFill>
              <a:latin typeface="Calibri" charset="0"/>
            </a:endParaRPr>
          </a:p>
          <a:p>
            <a:pPr>
              <a:lnSpc>
                <a:spcPct val="110000"/>
              </a:lnSpc>
              <a:spcBef>
                <a:spcPct val="20000"/>
              </a:spcBef>
              <a:buFontTx/>
              <a:buChar char="•"/>
            </a:pPr>
            <a:r>
              <a:rPr lang="en-US" altLang="en-US" sz="2800">
                <a:latin typeface="Calibri" charset="0"/>
              </a:rPr>
              <a:t>This causes a </a:t>
            </a:r>
            <a:r>
              <a:rPr lang="en-US" altLang="en-US" sz="2800">
                <a:solidFill>
                  <a:srgbClr val="0000FF"/>
                </a:solidFill>
                <a:latin typeface="Calibri" charset="0"/>
              </a:rPr>
              <a:t>conformational change</a:t>
            </a:r>
            <a:r>
              <a:rPr lang="en-US" altLang="en-US" sz="2800">
                <a:latin typeface="Calibri" charset="0"/>
              </a:rPr>
              <a:t> within all the three </a:t>
            </a:r>
            <a:r>
              <a:rPr lang="en-US" altLang="en-US" sz="2800" i="1">
                <a:latin typeface="Calibri" charset="0"/>
                <a:sym typeface="Symbol" charset="2"/>
              </a:rPr>
              <a:t></a:t>
            </a:r>
            <a:r>
              <a:rPr lang="en-US" altLang="en-US" sz="2800">
                <a:latin typeface="Calibri" charset="0"/>
                <a:sym typeface="Symbol" charset="2"/>
              </a:rPr>
              <a:t> pairs.</a:t>
            </a:r>
          </a:p>
          <a:p>
            <a:pPr>
              <a:lnSpc>
                <a:spcPct val="110000"/>
              </a:lnSpc>
              <a:spcBef>
                <a:spcPct val="20000"/>
              </a:spcBef>
              <a:buFontTx/>
              <a:buChar char="•"/>
            </a:pPr>
            <a:r>
              <a:rPr lang="en-US" altLang="en-US" sz="2800">
                <a:latin typeface="Calibri" charset="0"/>
                <a:sym typeface="Symbol" charset="2"/>
              </a:rPr>
              <a:t>The conformational change in one of the three pairs </a:t>
            </a:r>
            <a:r>
              <a:rPr lang="en-US" altLang="en-US" sz="2800">
                <a:latin typeface="Calibri" charset="0"/>
              </a:rPr>
              <a:t>promotes </a:t>
            </a:r>
            <a:r>
              <a:rPr lang="en-US" altLang="en-US" sz="2800">
                <a:solidFill>
                  <a:srgbClr val="0000FF"/>
                </a:solidFill>
                <a:latin typeface="Calibri" charset="0"/>
              </a:rPr>
              <a:t>condensation of ADP and P</a:t>
            </a:r>
            <a:r>
              <a:rPr lang="en-US" altLang="en-US" sz="2800" baseline="-25000">
                <a:solidFill>
                  <a:srgbClr val="0000FF"/>
                </a:solidFill>
                <a:latin typeface="Calibri" charset="0"/>
              </a:rPr>
              <a:t>i</a:t>
            </a:r>
            <a:r>
              <a:rPr lang="en-US" altLang="en-US" sz="2800">
                <a:latin typeface="Calibri" charset="0"/>
              </a:rPr>
              <a:t> into ATP.</a:t>
            </a:r>
          </a:p>
        </p:txBody>
      </p:sp>
      <p:sp>
        <p:nvSpPr>
          <p:cNvPr id="48132" name="Line 4"/>
          <p:cNvSpPr>
            <a:spLocks noChangeShapeType="1"/>
          </p:cNvSpPr>
          <p:nvPr/>
        </p:nvSpPr>
        <p:spPr bwMode="auto">
          <a:xfrm>
            <a:off x="4572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2804380" y="5630246"/>
            <a:ext cx="3262432" cy="646331"/>
          </a:xfrm>
          <a:prstGeom prst="rect">
            <a:avLst/>
          </a:prstGeom>
          <a:noFill/>
        </p:spPr>
        <p:txBody>
          <a:bodyPr wrap="none" rtlCol="0">
            <a:spAutoFit/>
          </a:bodyPr>
          <a:lstStyle/>
          <a:p>
            <a:r>
              <a:rPr lang="en-US" dirty="0"/>
              <a:t> </a:t>
            </a:r>
            <a:r>
              <a:rPr lang="en-US" dirty="0">
                <a:hlinkClick r:id="rId2"/>
              </a:rPr>
              <a:t>https://youtu.be/</a:t>
            </a:r>
            <a:r>
              <a:rPr lang="en-US" dirty="0" smtClean="0">
                <a:hlinkClick r:id="rId2"/>
              </a:rPr>
              <a:t>A2my52zQA6k</a:t>
            </a:r>
            <a:endParaRPr lang="en-US" dirty="0" smtClean="0"/>
          </a:p>
          <a:p>
            <a:endParaRPr lang="en-US" dirty="0"/>
          </a:p>
        </p:txBody>
      </p:sp>
    </p:spTree>
    <p:extLst>
      <p:ext uri="{BB962C8B-B14F-4D97-AF65-F5344CB8AC3E}">
        <p14:creationId xmlns:p14="http://schemas.microsoft.com/office/powerpoint/2010/main" val="6925058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28650" y="-316185"/>
            <a:ext cx="7886700" cy="1325563"/>
          </a:xfrm>
        </p:spPr>
        <p:txBody>
          <a:bodyPr>
            <a:normAutofit/>
          </a:bodyPr>
          <a:lstStyle/>
          <a:p>
            <a:pPr eaLnBrk="1" hangingPunct="1"/>
            <a:r>
              <a:rPr lang="en-US" altLang="en-US" sz="3200" dirty="0">
                <a:latin typeface="Calibri" charset="0"/>
                <a:ea typeface="MS PGothic" charset="-128"/>
                <a:cs typeface="Calibri" charset="0"/>
              </a:rPr>
              <a:t>NAD and NADP Are </a:t>
            </a:r>
            <a:r>
              <a:rPr lang="en-US" altLang="en-US" sz="3200" dirty="0" smtClean="0">
                <a:latin typeface="Calibri" charset="0"/>
                <a:ea typeface="MS PGothic" charset="-128"/>
                <a:cs typeface="Calibri" charset="0"/>
              </a:rPr>
              <a:t>Common </a:t>
            </a:r>
            <a:r>
              <a:rPr lang="en-US" altLang="en-US" sz="3200" dirty="0">
                <a:latin typeface="Calibri" charset="0"/>
                <a:ea typeface="MS PGothic" charset="-128"/>
                <a:cs typeface="Calibri" charset="0"/>
              </a:rPr>
              <a:t>Redox Cofactors</a:t>
            </a:r>
          </a:p>
        </p:txBody>
      </p:sp>
      <p:sp>
        <p:nvSpPr>
          <p:cNvPr id="36867" name="Rectangle 3"/>
          <p:cNvSpPr>
            <a:spLocks noGrp="1" noChangeArrowheads="1"/>
          </p:cNvSpPr>
          <p:nvPr>
            <p:ph type="body" idx="1"/>
          </p:nvPr>
        </p:nvSpPr>
        <p:spPr>
          <a:xfrm>
            <a:off x="381000" y="705900"/>
            <a:ext cx="8077200" cy="3352800"/>
          </a:xfrm>
        </p:spPr>
        <p:txBody>
          <a:bodyPr/>
          <a:lstStyle/>
          <a:p>
            <a:pPr eaLnBrk="1" hangingPunct="1">
              <a:lnSpc>
                <a:spcPct val="90000"/>
              </a:lnSpc>
            </a:pPr>
            <a:r>
              <a:rPr lang="en-US" altLang="en-US" sz="2800" dirty="0">
                <a:latin typeface="Calibri" charset="0"/>
                <a:ea typeface="MS PGothic" charset="-128"/>
                <a:cs typeface="Calibri" charset="0"/>
              </a:rPr>
              <a:t>These are commonly called pyridine nucleotides.</a:t>
            </a:r>
          </a:p>
          <a:p>
            <a:pPr eaLnBrk="1" hangingPunct="1">
              <a:lnSpc>
                <a:spcPct val="90000"/>
              </a:lnSpc>
            </a:pPr>
            <a:r>
              <a:rPr lang="en-US" altLang="en-US" sz="2800" dirty="0">
                <a:latin typeface="Calibri" charset="0"/>
                <a:ea typeface="MS PGothic" charset="-128"/>
                <a:cs typeface="Calibri" charset="0"/>
              </a:rPr>
              <a:t>They </a:t>
            </a:r>
            <a:r>
              <a:rPr lang="en-US" altLang="en-US" sz="2800" dirty="0">
                <a:solidFill>
                  <a:srgbClr val="0000FF"/>
                </a:solidFill>
                <a:latin typeface="Calibri" charset="0"/>
                <a:ea typeface="MS PGothic" charset="-128"/>
                <a:cs typeface="Calibri" charset="0"/>
              </a:rPr>
              <a:t>can dissociate</a:t>
            </a:r>
            <a:r>
              <a:rPr lang="en-US" altLang="en-US" sz="2800" dirty="0">
                <a:latin typeface="Calibri" charset="0"/>
                <a:ea typeface="MS PGothic" charset="-128"/>
                <a:cs typeface="Calibri" charset="0"/>
              </a:rPr>
              <a:t> from the enzyme after the reaction.</a:t>
            </a:r>
          </a:p>
          <a:p>
            <a:pPr eaLnBrk="1" hangingPunct="1">
              <a:lnSpc>
                <a:spcPct val="90000"/>
              </a:lnSpc>
            </a:pPr>
            <a:r>
              <a:rPr lang="en-US" altLang="en-US" sz="2800" dirty="0">
                <a:latin typeface="Calibri" charset="0"/>
                <a:ea typeface="MS PGothic" charset="-128"/>
                <a:cs typeface="Calibri" charset="0"/>
              </a:rPr>
              <a:t>In a typical biological oxidation reaction, </a:t>
            </a:r>
            <a:r>
              <a:rPr lang="en-US" altLang="en-US" sz="2800" dirty="0">
                <a:solidFill>
                  <a:srgbClr val="0000FF"/>
                </a:solidFill>
                <a:latin typeface="Calibri" charset="0"/>
                <a:ea typeface="MS PGothic" charset="-128"/>
                <a:cs typeface="Calibri" charset="0"/>
              </a:rPr>
              <a:t>hydride</a:t>
            </a:r>
            <a:r>
              <a:rPr lang="en-US" altLang="en-US" sz="2800" dirty="0">
                <a:latin typeface="Calibri" charset="0"/>
                <a:ea typeface="MS PGothic" charset="-128"/>
                <a:cs typeface="Calibri" charset="0"/>
              </a:rPr>
              <a:t> from an alcohol is transferred to NAD</a:t>
            </a:r>
            <a:r>
              <a:rPr lang="en-US" altLang="en-US" sz="2800" baseline="30000" dirty="0">
                <a:latin typeface="Calibri" charset="0"/>
                <a:ea typeface="MS PGothic" charset="-128"/>
                <a:cs typeface="Calibri" charset="0"/>
              </a:rPr>
              <a:t>+</a:t>
            </a:r>
            <a:r>
              <a:rPr lang="en-US" altLang="en-US" sz="2800" dirty="0">
                <a:latin typeface="Calibri" charset="0"/>
                <a:ea typeface="MS PGothic" charset="-128"/>
                <a:cs typeface="Calibri" charset="0"/>
              </a:rPr>
              <a:t>, giving NAD</a:t>
            </a:r>
            <a:r>
              <a:rPr lang="en-US" altLang="en-US" sz="2800" dirty="0">
                <a:solidFill>
                  <a:srgbClr val="0000FF"/>
                </a:solidFill>
                <a:latin typeface="Calibri" charset="0"/>
                <a:ea typeface="MS PGothic" charset="-128"/>
                <a:cs typeface="Calibri" charset="0"/>
              </a:rPr>
              <a:t>H</a:t>
            </a:r>
            <a:r>
              <a:rPr lang="en-US" altLang="en-US" sz="2800" dirty="0">
                <a:latin typeface="Calibri" charset="0"/>
                <a:ea typeface="MS PGothic" charset="-128"/>
                <a:cs typeface="Calibri" charset="0"/>
              </a:rPr>
              <a:t>.</a:t>
            </a:r>
            <a:endParaRPr lang="en-US" altLang="en-US" sz="2800" dirty="0">
              <a:solidFill>
                <a:srgbClr val="0000FF"/>
              </a:solidFill>
              <a:latin typeface="Calibri" charset="0"/>
              <a:ea typeface="MS PGothic" charset="-128"/>
              <a:cs typeface="Calibri" charset="0"/>
            </a:endParaRPr>
          </a:p>
        </p:txBody>
      </p:sp>
      <p:sp>
        <p:nvSpPr>
          <p:cNvPr id="36868" name="Line 4"/>
          <p:cNvSpPr>
            <a:spLocks noChangeShapeType="1"/>
          </p:cNvSpPr>
          <p:nvPr/>
        </p:nvSpPr>
        <p:spPr bwMode="auto">
          <a:xfrm>
            <a:off x="457200" y="722136"/>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 name="Picture 4" descr="A diagram showing conversion between NAD+ and NADH. NAD+, on the lower left, is oriented vertically and consists of 2 pentose rings, oriented vertically relative to each other, bonded on the left by 2 phosphate groups. The pentose ring has an  O at the top, which bonds down and right to C, which bonds up and right to adenine, down to H, and down and left to C, which bonds up to H and down to OH, and left to C which also bonds up to H and down to OH. C bonds up and left to C, which bonds up and right to O, down to H, and up to CH2. CH2 bonds left to O, which bonds up to P, which bonds right to O-, double bonds left to O, and bonds up to O. O bonds up to the P of the second phosphate group, which is identical to the one just described. The top O of the phosphate group bonds right to the CH2 of the second pentose ring. The adenine bonded to the right side of the bottom pentose ring. It is shaded orange, and consists of a 5-sided ring and a 6-sided ring. The 5-sided ring is on the left and begins with the N that bonds up from the C of the pentose ring. N bonds up and left to C, which double bonds up and right to N. N bonds right to C, which double bonds down to C and left to N. To the right is the 6-sided ring. Its bottom N bonds up and right to C, which double bonds up to C, which double bonds up and right to C. C bonds up to NH2, which double bonds down and right to N. N bonds down to C, which double bonds down and left to N. Bonded to the top pentose ring, on the right side, is a pink section of the molecule consisting of one 6-sided ring. The ring consists of an N+ on the bottom, which double bonds up and left to C. C bonds up to C, which double bonds up and right to C, which bonds up to H and down and right to C. C double bonds up and right to C, which double bonds up to O and down and right to NH2. C double bonds down to C, which bonds down and left to N. To the right is a right arrow with 2 convergent arrows at the top and bottom. The top arrow is labeled 2e- indicating the addition of 2 electrons; the bottom arrow is labeled 2H+ in blue, indicating their addition as well. To the right of this are two possible pink structures for NADH (reduced), labeled below. The leftmost structure is a 6-sided ring. Its bottom N has 2 pink dots above it, representing electrons. The N bonds down to a black R group, bonds up and left to C, which double bonds up to C. C bonds up and right to C, which solid wedge bonds up and left to H and dashed wedge bonds up and right to H, but the H is blue, from the protonation on the arrow mentioned earlier. That C below it bonds down and right to C, which bonds up and right to C, which double bonds up to O and down and right to CH2. The C of the ring double bonds down to C, which bonds down and left to the initial N. To the right of the structure is the word “or” indicating the other possible structure to the right. The structure is identical to the one just described, but to the right it has a + sign, and to the right of that, a blue H+."/>
          <p:cNvPicPr>
            <a:picLocks noChangeAspect="1"/>
          </p:cNvPicPr>
          <p:nvPr/>
        </p:nvPicPr>
        <p:blipFill rotWithShape="1">
          <a:blip r:embed="rId3">
            <a:extLst>
              <a:ext uri="{28A0092B-C50C-407E-A947-70E740481C1C}">
                <a14:useLocalDpi xmlns:a14="http://schemas.microsoft.com/office/drawing/2010/main" val="0"/>
              </a:ext>
            </a:extLst>
          </a:blip>
          <a:srcRect b="7883"/>
          <a:stretch/>
        </p:blipFill>
        <p:spPr bwMode="auto">
          <a:xfrm>
            <a:off x="699120" y="3010910"/>
            <a:ext cx="6816860" cy="374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742281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C:\Users\shannon.moloney\AppData\Local\Temp\wz3c38\ch19\figure_19_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27088"/>
            <a:ext cx="6477000"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Transport of ADP and P</a:t>
            </a:r>
            <a:r>
              <a:rPr lang="en-US" altLang="en-US" sz="4000" b="1" baseline="-25000">
                <a:solidFill>
                  <a:srgbClr val="2FB0DC"/>
                </a:solidFill>
                <a:latin typeface="Calibri" charset="0"/>
              </a:rPr>
              <a:t>i</a:t>
            </a:r>
            <a:r>
              <a:rPr lang="en-US" altLang="en-US" sz="4000" b="1">
                <a:solidFill>
                  <a:srgbClr val="2FB0DC"/>
                </a:solidFill>
                <a:latin typeface="Calibri" charset="0"/>
              </a:rPr>
              <a:t> into the Matrix</a:t>
            </a:r>
          </a:p>
        </p:txBody>
      </p:sp>
      <p:sp>
        <p:nvSpPr>
          <p:cNvPr id="50180"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Oval 1"/>
          <p:cNvSpPr>
            <a:spLocks noChangeArrowheads="1"/>
          </p:cNvSpPr>
          <p:nvPr/>
        </p:nvSpPr>
        <p:spPr bwMode="auto">
          <a:xfrm>
            <a:off x="6172200" y="4724400"/>
            <a:ext cx="914400" cy="533400"/>
          </a:xfrm>
          <a:prstGeom prst="ellipse">
            <a:avLst/>
          </a:prstGeom>
          <a:noFill/>
          <a:ln w="28575">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a:endParaRPr lang="en-US" altLang="en-US">
              <a:solidFill>
                <a:srgbClr val="FFFFFF"/>
              </a:solidFill>
              <a:latin typeface="Arial" charset="0"/>
            </a:endParaRPr>
          </a:p>
        </p:txBody>
      </p:sp>
      <p:sp>
        <p:nvSpPr>
          <p:cNvPr id="50182" name="TextBox 2"/>
          <p:cNvSpPr txBox="1">
            <a:spLocks noChangeArrowheads="1"/>
          </p:cNvSpPr>
          <p:nvPr/>
        </p:nvSpPr>
        <p:spPr bwMode="auto">
          <a:xfrm>
            <a:off x="4762500" y="5410200"/>
            <a:ext cx="41529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sz="2000" b="1" dirty="0">
                <a:latin typeface="Calibri" charset="0"/>
              </a:rPr>
              <a:t>Translocation of a fourth proton per ATP is required to facilitate </a:t>
            </a:r>
            <a:r>
              <a:rPr lang="en-US" altLang="en-US" sz="2000" b="1" dirty="0" err="1">
                <a:latin typeface="Calibri" charset="0"/>
              </a:rPr>
              <a:t>cotransport</a:t>
            </a:r>
            <a:r>
              <a:rPr lang="en-US" altLang="en-US" sz="2000" b="1" dirty="0">
                <a:latin typeface="Calibri" charset="0"/>
              </a:rPr>
              <a:t> of substrates into and products out of the mitochondria.</a:t>
            </a:r>
          </a:p>
        </p:txBody>
      </p:sp>
    </p:spTree>
    <p:extLst>
      <p:ext uri="{BB962C8B-B14F-4D97-AF65-F5344CB8AC3E}">
        <p14:creationId xmlns:p14="http://schemas.microsoft.com/office/powerpoint/2010/main" val="85415132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Net Production of ATP by Oxidation of Glucose (and Other Fuels) Varies </a:t>
            </a:r>
          </a:p>
        </p:txBody>
      </p:sp>
      <p:sp>
        <p:nvSpPr>
          <p:cNvPr id="51203" name="Line 4"/>
          <p:cNvSpPr>
            <a:spLocks noChangeShapeType="1"/>
          </p:cNvSpPr>
          <p:nvPr/>
        </p:nvSpPr>
        <p:spPr bwMode="auto">
          <a:xfrm>
            <a:off x="4572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 name="TextBox 3"/>
          <p:cNvSpPr txBox="1"/>
          <p:nvPr/>
        </p:nvSpPr>
        <p:spPr>
          <a:xfrm>
            <a:off x="301625" y="1600200"/>
            <a:ext cx="8382000" cy="4894263"/>
          </a:xfrm>
          <a:prstGeom prst="rect">
            <a:avLst/>
          </a:prstGeom>
          <a:noFill/>
        </p:spPr>
        <p:txBody>
          <a:bodyPr>
            <a:spAutoFit/>
          </a:bodyPr>
          <a:lstStyle/>
          <a:p>
            <a:pPr marL="342900" indent="-342900">
              <a:buFont typeface="Arial" panose="020B0604020202020204" pitchFamily="34" charset="0"/>
              <a:buChar char="•"/>
              <a:defRPr/>
            </a:pPr>
            <a:r>
              <a:rPr lang="en-US" sz="2800" dirty="0">
                <a:latin typeface="Calibri" panose="020F0502020204030204" pitchFamily="34" charset="0"/>
                <a:ea typeface="ＭＳ Ｐゴシック" pitchFamily="34" charset="-128"/>
              </a:rPr>
              <a:t>In prokaryotic systems, organelles do not segregate machinery, so all electron carriers can easily feed directly into the electron-transport chain.</a:t>
            </a:r>
          </a:p>
          <a:p>
            <a:pPr marL="457200" indent="-457200">
              <a:buFont typeface="Arial" panose="020B0604020202020204" pitchFamily="34" charset="0"/>
              <a:buChar char="•"/>
              <a:defRPr/>
            </a:pPr>
            <a:r>
              <a:rPr lang="en-US" sz="2800" dirty="0">
                <a:latin typeface="Calibri" panose="020F0502020204030204" pitchFamily="34" charset="0"/>
                <a:ea typeface="ＭＳ Ｐゴシック" pitchFamily="34" charset="-128"/>
              </a:rPr>
              <a:t>In eukaryotic systems, </a:t>
            </a:r>
            <a:r>
              <a:rPr lang="en-US" sz="2800" dirty="0" err="1">
                <a:latin typeface="Calibri" panose="020F0502020204030204" pitchFamily="34" charset="0"/>
                <a:ea typeface="ＭＳ Ｐゴシック" pitchFamily="34" charset="-128"/>
              </a:rPr>
              <a:t>organellar</a:t>
            </a:r>
            <a:r>
              <a:rPr lang="en-US" sz="2800" dirty="0">
                <a:latin typeface="Calibri" panose="020F0502020204030204" pitchFamily="34" charset="0"/>
                <a:ea typeface="ＭＳ Ｐゴシック" pitchFamily="34" charset="-128"/>
              </a:rPr>
              <a:t> segregation prevents NADH from the cytosol from directly entering the electron-transport chain at Complex I.</a:t>
            </a:r>
          </a:p>
          <a:p>
            <a:pPr marL="914400" lvl="1" indent="-457200">
              <a:buFont typeface="Arial" panose="020B0604020202020204" pitchFamily="34" charset="0"/>
              <a:buChar char="•"/>
              <a:defRPr/>
            </a:pPr>
            <a:r>
              <a:rPr lang="en-US" dirty="0">
                <a:latin typeface="Calibri" panose="020F0502020204030204" pitchFamily="34" charset="0"/>
                <a:ea typeface="ＭＳ Ｐゴシック" pitchFamily="34" charset="-128"/>
              </a:rPr>
              <a:t>NAD</a:t>
            </a:r>
            <a:r>
              <a:rPr lang="en-US" baseline="30000" dirty="0">
                <a:latin typeface="Calibri" panose="020F0502020204030204" pitchFamily="34" charset="0"/>
                <a:ea typeface="ＭＳ Ｐゴシック" pitchFamily="34" charset="-128"/>
              </a:rPr>
              <a:t>+</a:t>
            </a:r>
            <a:r>
              <a:rPr lang="en-US" dirty="0">
                <a:latin typeface="Calibri" panose="020F0502020204030204" pitchFamily="34" charset="0"/>
                <a:ea typeface="ＭＳ Ｐゴシック" pitchFamily="34" charset="-128"/>
              </a:rPr>
              <a:t> pools are kept segregated and cannot directly cross the mitochondrial inner membrane.</a:t>
            </a:r>
          </a:p>
          <a:p>
            <a:pPr marL="914400" lvl="1" indent="-457200">
              <a:buFont typeface="Arial" panose="020B0604020202020204" pitchFamily="34" charset="0"/>
              <a:buChar char="•"/>
              <a:defRPr/>
            </a:pPr>
            <a:r>
              <a:rPr lang="en-US" dirty="0">
                <a:latin typeface="Calibri" panose="020F0502020204030204" pitchFamily="34" charset="0"/>
                <a:ea typeface="ＭＳ Ｐゴシック" pitchFamily="34" charset="-128"/>
              </a:rPr>
              <a:t>Two methods are used to feed the electrons from NADH from the cytosol into the mitochondria:</a:t>
            </a:r>
          </a:p>
          <a:p>
            <a:pPr marL="1371600" lvl="2" indent="-457200">
              <a:buFont typeface="Arial" panose="020B0604020202020204" pitchFamily="34" charset="0"/>
              <a:buChar char="•"/>
              <a:defRPr/>
            </a:pPr>
            <a:r>
              <a:rPr lang="en-US" dirty="0">
                <a:latin typeface="Calibri" panose="020F0502020204030204" pitchFamily="34" charset="0"/>
                <a:ea typeface="ＭＳ Ｐゴシック" pitchFamily="34" charset="-128"/>
              </a:rPr>
              <a:t>malate-aspartate shuttle</a:t>
            </a:r>
          </a:p>
          <a:p>
            <a:pPr marL="1371600" lvl="2" indent="-457200">
              <a:buFont typeface="Arial" panose="020B0604020202020204" pitchFamily="34" charset="0"/>
              <a:buChar char="•"/>
              <a:defRPr/>
            </a:pPr>
            <a:r>
              <a:rPr lang="en-US" dirty="0">
                <a:latin typeface="Calibri" panose="020F0502020204030204" pitchFamily="34" charset="0"/>
                <a:ea typeface="ＭＳ Ｐゴシック" pitchFamily="34" charset="-128"/>
              </a:rPr>
              <a:t>glycerol-3-phosphate shuttle</a:t>
            </a:r>
          </a:p>
        </p:txBody>
      </p:sp>
    </p:spTree>
    <p:extLst>
      <p:ext uri="{BB962C8B-B14F-4D97-AF65-F5344CB8AC3E}">
        <p14:creationId xmlns:p14="http://schemas.microsoft.com/office/powerpoint/2010/main" val="119444304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Malate-Aspartate Shuttle</a:t>
            </a:r>
          </a:p>
        </p:txBody>
      </p:sp>
      <p:sp>
        <p:nvSpPr>
          <p:cNvPr id="52227"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2228" name="Picture 5" descr="C:\Users\shannon.moloney\AppData\Local\Temp\wz0b49\ch19\figure_19_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920" y="914400"/>
            <a:ext cx="8077200"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003453" y="6211669"/>
            <a:ext cx="6140547" cy="646331"/>
          </a:xfrm>
          <a:prstGeom prst="rect">
            <a:avLst/>
          </a:prstGeom>
          <a:solidFill>
            <a:schemeClr val="accent4">
              <a:lumMod val="60000"/>
              <a:lumOff val="40000"/>
            </a:schemeClr>
          </a:solidFill>
        </p:spPr>
        <p:txBody>
          <a:bodyPr wrap="square">
            <a:spAutoFit/>
          </a:bodyPr>
          <a:lstStyle/>
          <a:p>
            <a:r>
              <a:rPr lang="en-US" b="0" i="0" dirty="0" smtClean="0">
                <a:solidFill>
                  <a:srgbClr val="FF0000"/>
                </a:solidFill>
                <a:effectLst/>
              </a:rPr>
              <a:t>The liver, kidney, and heart mitochondria utilize the </a:t>
            </a:r>
            <a:r>
              <a:rPr lang="en-US" b="1" i="0" dirty="0" smtClean="0">
                <a:solidFill>
                  <a:srgbClr val="FF0000"/>
                </a:solidFill>
                <a:effectLst/>
              </a:rPr>
              <a:t>malate-aspartate shuttle</a:t>
            </a:r>
            <a:r>
              <a:rPr lang="en-US" b="0" i="0" dirty="0" smtClean="0">
                <a:solidFill>
                  <a:srgbClr val="FF0000"/>
                </a:solidFill>
                <a:effectLst/>
              </a:rPr>
              <a:t> to shuttle NADH to the matrix</a:t>
            </a:r>
            <a:endParaRPr lang="en-US" dirty="0">
              <a:solidFill>
                <a:srgbClr val="FF0000"/>
              </a:solidFill>
            </a:endParaRPr>
          </a:p>
        </p:txBody>
      </p:sp>
      <p:sp>
        <p:nvSpPr>
          <p:cNvPr id="3" name="Rectangle 2"/>
          <p:cNvSpPr/>
          <p:nvPr/>
        </p:nvSpPr>
        <p:spPr>
          <a:xfrm>
            <a:off x="0" y="5464116"/>
            <a:ext cx="3090930" cy="1384995"/>
          </a:xfrm>
          <a:prstGeom prst="rect">
            <a:avLst/>
          </a:prstGeom>
          <a:solidFill>
            <a:srgbClr val="CCFFCC"/>
          </a:solidFill>
        </p:spPr>
        <p:txBody>
          <a:bodyPr wrap="square">
            <a:spAutoFit/>
          </a:bodyPr>
          <a:lstStyle/>
          <a:p>
            <a:r>
              <a:rPr lang="en-US" sz="1200" b="1" dirty="0"/>
              <a:t>Aspartate aminotransferase</a:t>
            </a:r>
            <a:r>
              <a:rPr lang="en-US" sz="1200" dirty="0"/>
              <a:t> (AST) is an enzyme found in cells throughout the body but mostly in the heart and liver and, to a lesser extent, in the kidneys and muscles. In healthy individuals, levels of AST in the blood are low. When liver or muscle cells are injured, they release AST into the blood.</a:t>
            </a:r>
          </a:p>
        </p:txBody>
      </p:sp>
    </p:spTree>
    <p:extLst>
      <p:ext uri="{BB962C8B-B14F-4D97-AF65-F5344CB8AC3E}">
        <p14:creationId xmlns:p14="http://schemas.microsoft.com/office/powerpoint/2010/main" val="117620987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Glycerol-3-Phosphate Shuttle</a:t>
            </a:r>
          </a:p>
        </p:txBody>
      </p:sp>
      <p:sp>
        <p:nvSpPr>
          <p:cNvPr id="53251"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3252" name="Picture 5" descr="C:\Users\shannon.moloney\AppData\Local\Temp\wz718a\ch19\figure_19_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450" y="838201"/>
            <a:ext cx="5151437" cy="587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82880" y="1912258"/>
            <a:ext cx="3720904" cy="1477328"/>
          </a:xfrm>
          <a:prstGeom prst="rect">
            <a:avLst/>
          </a:prstGeom>
        </p:spPr>
        <p:txBody>
          <a:bodyPr wrap="square">
            <a:spAutoFit/>
          </a:bodyPr>
          <a:lstStyle/>
          <a:p>
            <a:r>
              <a:rPr lang="en-US" b="0" i="0" dirty="0" smtClean="0">
                <a:solidFill>
                  <a:srgbClr val="FF0000"/>
                </a:solidFill>
                <a:effectLst/>
              </a:rPr>
              <a:t>Skeletal muscle and brain use the </a:t>
            </a:r>
            <a:r>
              <a:rPr lang="en-US" b="1" i="0" dirty="0" smtClean="0">
                <a:solidFill>
                  <a:srgbClr val="FF0000"/>
                </a:solidFill>
                <a:effectLst/>
              </a:rPr>
              <a:t>glycerol 3-phosphate shuttle</a:t>
            </a:r>
          </a:p>
          <a:p>
            <a:endParaRPr lang="en-US" b="1" dirty="0">
              <a:solidFill>
                <a:srgbClr val="FF0000"/>
              </a:solidFill>
            </a:endParaRPr>
          </a:p>
          <a:p>
            <a:r>
              <a:rPr lang="en-US" b="1" dirty="0" smtClean="0">
                <a:solidFill>
                  <a:srgbClr val="FF0000"/>
                </a:solidFill>
              </a:rPr>
              <a:t>This does not use Complex I or Complex II</a:t>
            </a:r>
            <a:endParaRPr lang="en-US" dirty="0">
              <a:solidFill>
                <a:srgbClr val="FF0000"/>
              </a:solidFill>
            </a:endParaRPr>
          </a:p>
        </p:txBody>
      </p:sp>
    </p:spTree>
    <p:extLst>
      <p:ext uri="{BB962C8B-B14F-4D97-AF65-F5344CB8AC3E}">
        <p14:creationId xmlns:p14="http://schemas.microsoft.com/office/powerpoint/2010/main" val="103334300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txBox="1">
            <a:spLocks noChangeArrowheads="1"/>
          </p:cNvSpPr>
          <p:nvPr/>
        </p:nvSpPr>
        <p:spPr bwMode="auto">
          <a:xfrm>
            <a:off x="-36513" y="76200"/>
            <a:ext cx="9144001"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Net Production of ATP via Catabolic Pathways</a:t>
            </a:r>
          </a:p>
        </p:txBody>
      </p:sp>
      <p:sp>
        <p:nvSpPr>
          <p:cNvPr id="54275" name="Line 4"/>
          <p:cNvSpPr>
            <a:spLocks noChangeShapeType="1"/>
          </p:cNvSpPr>
          <p:nvPr/>
        </p:nvSpPr>
        <p:spPr bwMode="auto">
          <a:xfrm>
            <a:off x="3810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5" name="Table 4"/>
          <p:cNvGraphicFramePr>
            <a:graphicFrameLocks noGrp="1"/>
          </p:cNvGraphicFramePr>
          <p:nvPr/>
        </p:nvGraphicFramePr>
        <p:xfrm>
          <a:off x="274638" y="1720850"/>
          <a:ext cx="8594725" cy="4146233"/>
        </p:xfrm>
        <a:graphic>
          <a:graphicData uri="http://schemas.openxmlformats.org/drawingml/2006/table">
            <a:tbl>
              <a:tblPr/>
              <a:tblGrid>
                <a:gridCol w="1584325"/>
                <a:gridCol w="2471737"/>
                <a:gridCol w="3051175"/>
                <a:gridCol w="1487488"/>
              </a:tblGrid>
              <a:tr h="366713">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bg1"/>
                          </a:solidFill>
                          <a:effectLst/>
                          <a:latin typeface="Arial" charset="0"/>
                          <a:ea typeface="MS PGothic" charset="-128"/>
                        </a:rPr>
                        <a:t>TABLE 19-5</a:t>
                      </a:r>
                    </a:p>
                  </a:txBody>
                  <a:tcPr horzOverflow="overflow">
                    <a:lnL w="12700" cap="flat" cmpd="sng" algn="ctr">
                      <a:solidFill>
                        <a:srgbClr val="606060"/>
                      </a:solidFill>
                      <a:prstDash val="solid"/>
                      <a:round/>
                      <a:headEnd type="none" w="med" len="med"/>
                      <a:tailEnd type="none" w="med" len="med"/>
                    </a:lnL>
                    <a:lnR>
                      <a:noFill/>
                    </a:lnR>
                    <a:lnT w="12700" cap="flat" cmpd="sng" algn="ctr">
                      <a:solidFill>
                        <a:srgbClr val="606060"/>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a:noFill/>
                    </a:lnTlToBr>
                    <a:lnBlToTr>
                      <a:noFill/>
                    </a:lnBlToTr>
                    <a:solidFill>
                      <a:srgbClr val="470F26"/>
                    </a:solidFill>
                  </a:tcPr>
                </a:tc>
                <a:tc gridSpan="3">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bg1"/>
                          </a:solidFill>
                          <a:effectLst/>
                          <a:latin typeface="Arial" charset="0"/>
                          <a:ea typeface="MS PGothic" charset="-128"/>
                        </a:rPr>
                        <a:t>ATP Yield from Complete Oxidation of Glucose</a:t>
                      </a:r>
                    </a:p>
                  </a:txBody>
                  <a:tcPr horzOverflow="overflow">
                    <a:lnL>
                      <a:noFill/>
                    </a:lnL>
                    <a:lnR w="12700" cap="flat" cmpd="sng" algn="ctr">
                      <a:solidFill>
                        <a:srgbClr val="606060"/>
                      </a:solid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a:noFill/>
                    </a:lnTlToBr>
                    <a:lnBlToTr>
                      <a:noFill/>
                    </a:lnBlToTr>
                    <a:solidFill>
                      <a:srgbClr val="667B81"/>
                    </a:solidFill>
                  </a:tcPr>
                </a:tc>
                <a:tc hMerge="1">
                  <a:txBody>
                    <a:bodyPr/>
                    <a:lstStyle/>
                    <a:p>
                      <a:endParaRPr lang="en-US"/>
                    </a:p>
                  </a:txBody>
                  <a:tcPr/>
                </a:tc>
                <a:tc hMerge="1">
                  <a:txBody>
                    <a:bodyPr/>
                    <a:lstStyle/>
                    <a:p>
                      <a:endParaRPr lang="en-US"/>
                    </a:p>
                  </a:txBody>
                  <a:tcPr/>
                </a:tc>
              </a:tr>
              <a:tr h="3571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charset="0"/>
                          <a:ea typeface="MS PGothic" charset="-128"/>
                        </a:rPr>
                        <a:t>Process</a:t>
                      </a:r>
                    </a:p>
                  </a:txBody>
                  <a:tcPr anchor="b" horzOverflow="overflow">
                    <a:lnL w="12700" cap="flat" cmpd="sng" algn="ctr">
                      <a:solidFill>
                        <a:srgbClr val="606060"/>
                      </a:solidFill>
                      <a:prstDash val="solid"/>
                      <a:round/>
                      <a:headEnd type="none" w="med" len="med"/>
                      <a:tailEnd type="none" w="med" len="med"/>
                    </a:lnL>
                    <a:lnR>
                      <a:noFill/>
                    </a:lnR>
                    <a:lnT w="12700" cap="flat" cmpd="sng" algn="ctr">
                      <a:solidFill>
                        <a:srgbClr val="60606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4E5E4"/>
                    </a:solid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ea typeface="MS PGothic" charset="-128"/>
                        </a:rPr>
                        <a:t>Direct product</a:t>
                      </a:r>
                      <a:endParaRPr kumimoji="0" lang="en-US" altLang="en-US" sz="1800" b="1" i="0" u="none" strike="noStrike" cap="none" normalizeH="0" baseline="30000">
                        <a:ln>
                          <a:noFill/>
                        </a:ln>
                        <a:solidFill>
                          <a:schemeClr val="tx1"/>
                        </a:solidFill>
                        <a:effectLst/>
                        <a:latin typeface="Arial" charset="0"/>
                        <a:ea typeface="MS PGothic" charset="-128"/>
                      </a:endParaRPr>
                    </a:p>
                  </a:txBody>
                  <a:tcPr anchor="b" horzOverflow="overflow">
                    <a:lnL>
                      <a:noFill/>
                    </a:lnL>
                    <a:lnR>
                      <a:noFill/>
                    </a:lnR>
                    <a:lnT w="12700" cap="flat" cmpd="sng" algn="ctr">
                      <a:solidFill>
                        <a:srgbClr val="60606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4E5E4"/>
                    </a:solid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ea typeface="MS PGothic" charset="-128"/>
                        </a:rPr>
                        <a:t>Final ATP</a:t>
                      </a:r>
                    </a:p>
                  </a:txBody>
                  <a:tcPr anchor="b" horzOverflow="overflow">
                    <a:lnL>
                      <a:noFill/>
                    </a:lnL>
                    <a:lnR w="12700" cap="flat" cmpd="sng" algn="ctr">
                      <a:solidFill>
                        <a:srgbClr val="606060"/>
                      </a:solidFill>
                      <a:prstDash val="solid"/>
                      <a:round/>
                      <a:headEnd type="none" w="med" len="med"/>
                      <a:tailEnd type="none" w="med" len="med"/>
                    </a:lnR>
                    <a:lnT w="12700" cap="flat" cmpd="sng" algn="ctr">
                      <a:solidFill>
                        <a:srgbClr val="60606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4E5E4"/>
                    </a:solidFill>
                  </a:tcPr>
                </a:tc>
              </a:tr>
              <a:tr h="4841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Glycolysis</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2 NADH (cytosolic)</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2 ATP</a:t>
                      </a:r>
                    </a:p>
                  </a:txBody>
                  <a:tcP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3 or 5a</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2</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84188">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Pyruvate oxidation (two per glucose)</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2 NADH (mitochondrial matrix)</a:t>
                      </a:r>
                    </a:p>
                  </a:txBody>
                  <a:tcP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5</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90011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Acetyl-CoA oxidation in citric acid cycle (two per glucose)</a:t>
                      </a: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6 NADH (mitochondrial matrix)</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2 FADH</a:t>
                      </a:r>
                      <a:r>
                        <a:rPr kumimoji="0" lang="en-US" altLang="en-US" sz="1800" b="0" i="0" u="none" strike="noStrike" cap="none" normalizeH="0" baseline="-25000">
                          <a:ln>
                            <a:noFill/>
                          </a:ln>
                          <a:solidFill>
                            <a:srgbClr val="000000"/>
                          </a:solidFill>
                          <a:effectLst/>
                          <a:latin typeface="Arial" charset="0"/>
                          <a:ea typeface="MS PGothic" charset="-128"/>
                        </a:rPr>
                        <a:t>2</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2 ATP or 2 GTP</a:t>
                      </a:r>
                    </a:p>
                  </a:txBody>
                  <a:tcP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15</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3</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2</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76225">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MS PGothic" charset="-128"/>
                        </a:rPr>
                        <a:t>      Total yield per glucose</a:t>
                      </a:r>
                      <a:endParaRPr kumimoji="0" lang="en-US" altLang="en-US" sz="1800" b="0" i="0" u="none" strike="noStrike" cap="none" normalizeH="0" baseline="0">
                        <a:ln>
                          <a:noFill/>
                        </a:ln>
                        <a:solidFill>
                          <a:srgbClr val="000000"/>
                        </a:solidFill>
                        <a:effectLst/>
                        <a:latin typeface="Arial" charset="0"/>
                        <a:ea typeface="MS PGothic" charset="-128"/>
                      </a:endParaRPr>
                    </a:p>
                  </a:txBody>
                  <a:tcPr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charset="0"/>
                        <a:ea typeface="MS PGothic" charset="-128"/>
                      </a:endParaRPr>
                    </a:p>
                  </a:txBody>
                  <a:tcPr horzOverflow="overflow">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MS PGothic" charset="-128"/>
                        </a:rPr>
                        <a:t>30 or 32</a:t>
                      </a:r>
                    </a:p>
                  </a:txBody>
                  <a:tcPr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38150">
                <a:tc gridSpan="4">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30000">
                          <a:ln>
                            <a:noFill/>
                          </a:ln>
                          <a:solidFill>
                            <a:srgbClr val="000000"/>
                          </a:solidFill>
                          <a:effectLst/>
                          <a:latin typeface="Arial" charset="0"/>
                          <a:ea typeface="MS PGothic" charset="-128"/>
                        </a:rPr>
                        <a:t>a</a:t>
                      </a:r>
                      <a:r>
                        <a:rPr kumimoji="0" lang="en-US" altLang="en-US" sz="1600" b="0" i="0" u="none" strike="noStrike" cap="none" normalizeH="0" baseline="0">
                          <a:ln>
                            <a:noFill/>
                          </a:ln>
                          <a:solidFill>
                            <a:srgbClr val="000000"/>
                          </a:solidFill>
                          <a:effectLst/>
                          <a:latin typeface="Arial" charset="0"/>
                          <a:ea typeface="MS PGothic" charset="-128"/>
                        </a:rPr>
                        <a:t>If the malate/aspartate shuttle is used to transfer reducing equivalents into the mitochondrion, yield is 5 ATP. If the glycerol 3-phosphate shuttle is used, the yield is 3 ATP.</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99191898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Relationship of ETC and ATP Synthesis</a:t>
            </a:r>
          </a:p>
        </p:txBody>
      </p:sp>
      <p:sp>
        <p:nvSpPr>
          <p:cNvPr id="44035" name="Rectangle 3"/>
          <p:cNvSpPr>
            <a:spLocks noChangeArrowheads="1"/>
          </p:cNvSpPr>
          <p:nvPr/>
        </p:nvSpPr>
        <p:spPr bwMode="auto">
          <a:xfrm>
            <a:off x="455613" y="879947"/>
            <a:ext cx="8382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5588" indent="-255588">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spcAft>
                <a:spcPts val="600"/>
              </a:spcAft>
              <a:buFontTx/>
              <a:buChar char="•"/>
            </a:pPr>
            <a:r>
              <a:rPr lang="en-US" altLang="en-US" dirty="0">
                <a:latin typeface="Calibri" charset="0"/>
              </a:rPr>
              <a:t>As described, ATP synthesis requires electron transport.</a:t>
            </a:r>
          </a:p>
          <a:p>
            <a:pPr>
              <a:spcAft>
                <a:spcPts val="600"/>
              </a:spcAft>
              <a:buFontTx/>
              <a:buChar char="•"/>
            </a:pPr>
            <a:r>
              <a:rPr lang="en-US" altLang="en-US" dirty="0">
                <a:latin typeface="Calibri" charset="0"/>
              </a:rPr>
              <a:t>But electron transport </a:t>
            </a:r>
            <a:r>
              <a:rPr lang="en-US" altLang="en-US" dirty="0">
                <a:solidFill>
                  <a:srgbClr val="FF0000"/>
                </a:solidFill>
                <a:latin typeface="Calibri" charset="0"/>
              </a:rPr>
              <a:t>does not</a:t>
            </a:r>
            <a:r>
              <a:rPr lang="en-US" altLang="en-US" dirty="0">
                <a:latin typeface="Calibri" charset="0"/>
              </a:rPr>
              <a:t> requires ATP synthesis.</a:t>
            </a:r>
          </a:p>
          <a:p>
            <a:pPr>
              <a:spcAft>
                <a:spcPts val="600"/>
              </a:spcAft>
            </a:pPr>
            <a:endParaRPr lang="en-US" altLang="en-US" dirty="0">
              <a:latin typeface="Calibri" charset="0"/>
            </a:endParaRPr>
          </a:p>
        </p:txBody>
      </p:sp>
      <p:sp>
        <p:nvSpPr>
          <p:cNvPr id="44036" name="Line 4"/>
          <p:cNvSpPr>
            <a:spLocks noChangeShapeType="1"/>
          </p:cNvSpPr>
          <p:nvPr/>
        </p:nvSpPr>
        <p:spPr bwMode="auto">
          <a:xfrm>
            <a:off x="455613" y="8382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4037" name="Picture 8" descr="C:\Users\shannon.moloney\AppData\Local\Temp\wzb878\ch19\figure_19_20.jpg"/>
          <p:cNvPicPr>
            <a:picLocks noChangeAspect="1" noChangeArrowheads="1"/>
          </p:cNvPicPr>
          <p:nvPr/>
        </p:nvPicPr>
        <p:blipFill rotWithShape="1">
          <a:blip r:embed="rId3">
            <a:extLst>
              <a:ext uri="{28A0092B-C50C-407E-A947-70E740481C1C}">
                <a14:useLocalDpi xmlns:a14="http://schemas.microsoft.com/office/drawing/2010/main" val="0"/>
              </a:ext>
            </a:extLst>
          </a:blip>
          <a:srcRect b="14317"/>
          <a:stretch/>
        </p:blipFill>
        <p:spPr bwMode="auto">
          <a:xfrm>
            <a:off x="150813" y="1689556"/>
            <a:ext cx="8686800" cy="2557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73109" y="4378517"/>
            <a:ext cx="3840864" cy="1754327"/>
          </a:xfrm>
          <a:prstGeom prst="rect">
            <a:avLst/>
          </a:prstGeom>
          <a:noFill/>
        </p:spPr>
        <p:txBody>
          <a:bodyPr wrap="square" rtlCol="0">
            <a:spAutoFit/>
          </a:bodyPr>
          <a:lstStyle/>
          <a:p>
            <a:pPr marL="285750" indent="-285750">
              <a:buFont typeface="Arial"/>
              <a:buChar char="•"/>
            </a:pPr>
            <a:r>
              <a:rPr lang="en-US" altLang="en-US" dirty="0" smtClean="0">
                <a:ea typeface="MS PGothic" charset="-128"/>
              </a:rPr>
              <a:t>Cyanide </a:t>
            </a:r>
            <a:r>
              <a:rPr lang="en-US" altLang="en-US" dirty="0">
                <a:ea typeface="MS PGothic" charset="-128"/>
              </a:rPr>
              <a:t>(CN</a:t>
            </a:r>
            <a:r>
              <a:rPr lang="en-US" altLang="en-US" baseline="30000" dirty="0">
                <a:ea typeface="MS PGothic" charset="-128"/>
              </a:rPr>
              <a:t>-</a:t>
            </a:r>
            <a:r>
              <a:rPr lang="en-US" altLang="en-US" dirty="0">
                <a:ea typeface="MS PGothic" charset="-128"/>
              </a:rPr>
              <a:t>), </a:t>
            </a:r>
            <a:r>
              <a:rPr lang="en-US" altLang="en-US" dirty="0" smtClean="0">
                <a:ea typeface="MS PGothic" charset="-128"/>
              </a:rPr>
              <a:t>blocks </a:t>
            </a:r>
            <a:r>
              <a:rPr lang="en-US" altLang="en-US" dirty="0">
                <a:ea typeface="MS PGothic" charset="-128"/>
              </a:rPr>
              <a:t>electron transfer between cytochrome oxidase (Complex IV</a:t>
            </a:r>
            <a:r>
              <a:rPr lang="en-US" altLang="en-US" dirty="0" smtClean="0">
                <a:ea typeface="MS PGothic" charset="-128"/>
              </a:rPr>
              <a:t>) and O2</a:t>
            </a:r>
          </a:p>
          <a:p>
            <a:pPr marL="285750" indent="-285750">
              <a:buFont typeface="Arial"/>
              <a:buChar char="•"/>
            </a:pPr>
            <a:r>
              <a:rPr lang="en-US" altLang="en-US" dirty="0" err="1" smtClean="0">
                <a:ea typeface="MS PGothic" charset="-128"/>
              </a:rPr>
              <a:t>Venturicidin</a:t>
            </a:r>
            <a:r>
              <a:rPr lang="en-US" altLang="en-US" dirty="0" smtClean="0">
                <a:ea typeface="MS PGothic" charset="-128"/>
              </a:rPr>
              <a:t> &amp;</a:t>
            </a:r>
            <a:r>
              <a:rPr lang="en-US" altLang="en-US" dirty="0" err="1" smtClean="0">
                <a:ea typeface="MS PGothic" charset="-128"/>
              </a:rPr>
              <a:t>oligomycin</a:t>
            </a:r>
            <a:r>
              <a:rPr lang="en-US" altLang="en-US" dirty="0" smtClean="0">
                <a:ea typeface="MS PGothic" charset="-128"/>
              </a:rPr>
              <a:t> are </a:t>
            </a:r>
            <a:r>
              <a:rPr lang="en-US" altLang="en-US" dirty="0">
                <a:ea typeface="MS PGothic" charset="-128"/>
              </a:rPr>
              <a:t>inhibitors of ATP </a:t>
            </a:r>
            <a:r>
              <a:rPr lang="en-US" altLang="en-US" dirty="0" smtClean="0">
                <a:ea typeface="MS PGothic" charset="-128"/>
              </a:rPr>
              <a:t>synthase </a:t>
            </a:r>
          </a:p>
          <a:p>
            <a:pPr marL="285750" indent="-285750">
              <a:buFont typeface="Arial"/>
              <a:buChar char="•"/>
            </a:pPr>
            <a:r>
              <a:rPr lang="en-US" altLang="en-US" dirty="0" err="1" smtClean="0">
                <a:ea typeface="MS PGothic" charset="-128"/>
              </a:rPr>
              <a:t>Dinitrophenol</a:t>
            </a:r>
            <a:r>
              <a:rPr lang="en-US" altLang="en-US" dirty="0" smtClean="0">
                <a:ea typeface="MS PGothic" charset="-128"/>
              </a:rPr>
              <a:t> </a:t>
            </a:r>
            <a:r>
              <a:rPr lang="en-US" altLang="en-US" dirty="0">
                <a:ea typeface="MS PGothic" charset="-128"/>
              </a:rPr>
              <a:t>(DNP) is an </a:t>
            </a:r>
            <a:r>
              <a:rPr lang="en-US" altLang="en-US" dirty="0" err="1" smtClean="0">
                <a:ea typeface="MS PGothic" charset="-128"/>
              </a:rPr>
              <a:t>uncoupler</a:t>
            </a:r>
            <a:endParaRPr lang="en-US" dirty="0"/>
          </a:p>
        </p:txBody>
      </p:sp>
      <p:pic>
        <p:nvPicPr>
          <p:cNvPr id="3" name="Picture 2"/>
          <p:cNvPicPr>
            <a:picLocks noChangeAspect="1"/>
          </p:cNvPicPr>
          <p:nvPr/>
        </p:nvPicPr>
        <p:blipFill>
          <a:blip r:embed="rId4"/>
          <a:stretch>
            <a:fillRect/>
          </a:stretch>
        </p:blipFill>
        <p:spPr>
          <a:xfrm>
            <a:off x="4474881" y="4246767"/>
            <a:ext cx="4523611" cy="2486205"/>
          </a:xfrm>
          <a:prstGeom prst="rect">
            <a:avLst/>
          </a:prstGeom>
        </p:spPr>
      </p:pic>
      <p:sp>
        <p:nvSpPr>
          <p:cNvPr id="4" name="TextBox 3"/>
          <p:cNvSpPr txBox="1"/>
          <p:nvPr/>
        </p:nvSpPr>
        <p:spPr>
          <a:xfrm>
            <a:off x="7439187" y="6255693"/>
            <a:ext cx="1134022" cy="369332"/>
          </a:xfrm>
          <a:prstGeom prst="rect">
            <a:avLst/>
          </a:prstGeom>
          <a:solidFill>
            <a:schemeClr val="bg1"/>
          </a:solidFill>
        </p:spPr>
        <p:txBody>
          <a:bodyPr wrap="square" rtlCol="0">
            <a:spAutoFit/>
          </a:bodyPr>
          <a:lstStyle/>
          <a:p>
            <a:r>
              <a:rPr lang="en-US" dirty="0" smtClean="0"/>
              <a:t>Matrix</a:t>
            </a:r>
            <a:endParaRPr lang="en-US" dirty="0"/>
          </a:p>
        </p:txBody>
      </p:sp>
      <p:sp>
        <p:nvSpPr>
          <p:cNvPr id="9" name="TextBox 8"/>
          <p:cNvSpPr txBox="1"/>
          <p:nvPr/>
        </p:nvSpPr>
        <p:spPr>
          <a:xfrm>
            <a:off x="4491920" y="6223427"/>
            <a:ext cx="2327329" cy="369332"/>
          </a:xfrm>
          <a:prstGeom prst="rect">
            <a:avLst/>
          </a:prstGeom>
          <a:solidFill>
            <a:schemeClr val="bg1"/>
          </a:solidFill>
        </p:spPr>
        <p:txBody>
          <a:bodyPr wrap="square" rtlCol="0">
            <a:spAutoFit/>
          </a:bodyPr>
          <a:lstStyle/>
          <a:p>
            <a:r>
              <a:rPr lang="en-US" dirty="0" err="1" smtClean="0"/>
              <a:t>Intermembrane</a:t>
            </a:r>
            <a:r>
              <a:rPr lang="en-US" dirty="0" smtClean="0"/>
              <a:t> space</a:t>
            </a:r>
            <a:endParaRPr lang="en-US" dirty="0"/>
          </a:p>
        </p:txBody>
      </p:sp>
    </p:spTree>
    <p:extLst>
      <p:ext uri="{BB962C8B-B14F-4D97-AF65-F5344CB8AC3E}">
        <p14:creationId xmlns:p14="http://schemas.microsoft.com/office/powerpoint/2010/main" val="176990535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0" y="0"/>
            <a:ext cx="7696200" cy="1371600"/>
          </a:xfrm>
        </p:spPr>
        <p:txBody>
          <a:bodyPr/>
          <a:lstStyle/>
          <a:p>
            <a:r>
              <a:rPr lang="en-US" altLang="en-US">
                <a:latin typeface="Calibri" charset="0"/>
                <a:ea typeface="MS PGothic" charset="-128"/>
                <a:cs typeface="Calibri" charset="0"/>
              </a:rPr>
              <a:t>ATP Synthesis Can Be Uncoupled from ETC to Generate Heat</a:t>
            </a:r>
          </a:p>
        </p:txBody>
      </p:sp>
      <p:sp>
        <p:nvSpPr>
          <p:cNvPr id="57347" name="Content Placeholder 2"/>
          <p:cNvSpPr>
            <a:spLocks noGrp="1"/>
          </p:cNvSpPr>
          <p:nvPr>
            <p:ph idx="1"/>
          </p:nvPr>
        </p:nvSpPr>
        <p:spPr>
          <a:xfrm>
            <a:off x="457200" y="1676400"/>
            <a:ext cx="7772400" cy="4114800"/>
          </a:xfrm>
        </p:spPr>
        <p:txBody>
          <a:bodyPr/>
          <a:lstStyle/>
          <a:p>
            <a:r>
              <a:rPr lang="en-US" altLang="en-US" sz="2800">
                <a:latin typeface="Calibri" charset="0"/>
                <a:ea typeface="MS PGothic" charset="-128"/>
                <a:cs typeface="Calibri" charset="0"/>
              </a:rPr>
              <a:t>Uncoupling protein 1 (UCP-1) in babies</a:t>
            </a:r>
          </a:p>
          <a:p>
            <a:r>
              <a:rPr lang="en-US" altLang="en-US" sz="2800">
                <a:latin typeface="Calibri" charset="0"/>
                <a:ea typeface="MS PGothic" charset="-128"/>
                <a:cs typeface="Calibri" charset="0"/>
              </a:rPr>
              <a:t>Hibernating animals</a:t>
            </a:r>
          </a:p>
        </p:txBody>
      </p:sp>
      <p:sp>
        <p:nvSpPr>
          <p:cNvPr id="57348" name="Line 4"/>
          <p:cNvSpPr>
            <a:spLocks noChangeShapeType="1"/>
          </p:cNvSpPr>
          <p:nvPr/>
        </p:nvSpPr>
        <p:spPr bwMode="auto">
          <a:xfrm>
            <a:off x="411163"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7349" name="Picture 6" descr="C:\Users\shannon.moloney\AppData\Local\Temp\wze7c2\ch19\figure_19_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743200"/>
            <a:ext cx="6400800"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5810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066800" y="152400"/>
            <a:ext cx="7010400" cy="914400"/>
          </a:xfrm>
        </p:spPr>
        <p:txBody>
          <a:bodyPr>
            <a:normAutofit fontScale="90000"/>
          </a:bodyPr>
          <a:lstStyle/>
          <a:p>
            <a:r>
              <a:rPr lang="en-US" altLang="en-US" b="1">
                <a:latin typeface="Calibri" charset="0"/>
                <a:ea typeface="MS PGothic" charset="-128"/>
              </a:rPr>
              <a:t>Composition of Two Types of Fat Tissue</a:t>
            </a:r>
          </a:p>
        </p:txBody>
      </p:sp>
      <p:sp>
        <p:nvSpPr>
          <p:cNvPr id="46083" name="Content Placeholder 2"/>
          <p:cNvSpPr>
            <a:spLocks noGrp="1"/>
          </p:cNvSpPr>
          <p:nvPr>
            <p:ph idx="1"/>
          </p:nvPr>
        </p:nvSpPr>
        <p:spPr>
          <a:xfrm>
            <a:off x="381000" y="1447800"/>
            <a:ext cx="8077200" cy="5334000"/>
          </a:xfrm>
        </p:spPr>
        <p:txBody>
          <a:bodyPr/>
          <a:lstStyle/>
          <a:p>
            <a:r>
              <a:rPr lang="en-US" altLang="en-US" b="1" dirty="0">
                <a:latin typeface="Calibri" charset="0"/>
                <a:ea typeface="MS PGothic" charset="-128"/>
              </a:rPr>
              <a:t>White adipose tissue (WAT)</a:t>
            </a:r>
            <a:endParaRPr lang="en-US" altLang="en-US" sz="2800" dirty="0">
              <a:latin typeface="Calibri" charset="0"/>
              <a:ea typeface="MS PGothic" charset="-128"/>
            </a:endParaRPr>
          </a:p>
          <a:p>
            <a:pPr lvl="1"/>
            <a:r>
              <a:rPr lang="en-US" altLang="en-US" dirty="0">
                <a:latin typeface="Calibri" charset="0"/>
                <a:ea typeface="MS PGothic" charset="-128"/>
              </a:rPr>
              <a:t>made of large spherical cells (30–70 </a:t>
            </a:r>
            <a:r>
              <a:rPr lang="en-US" altLang="en-US" i="1" dirty="0">
                <a:latin typeface="Calibri" charset="0"/>
                <a:ea typeface="MS PGothic" charset="-128"/>
                <a:sym typeface="Symbol" charset="2"/>
              </a:rPr>
              <a:t></a:t>
            </a:r>
            <a:r>
              <a:rPr lang="en-US" altLang="en-US" dirty="0">
                <a:latin typeface="Calibri" charset="0"/>
                <a:ea typeface="MS PGothic" charset="-128"/>
                <a:sym typeface="Symbol" charset="2"/>
              </a:rPr>
              <a:t>m) filled with </a:t>
            </a:r>
            <a:r>
              <a:rPr lang="en-US" altLang="en-US" dirty="0">
                <a:solidFill>
                  <a:srgbClr val="0000FF"/>
                </a:solidFill>
                <a:latin typeface="Calibri" charset="0"/>
                <a:ea typeface="MS PGothic" charset="-128"/>
                <a:sym typeface="Symbol" charset="2"/>
              </a:rPr>
              <a:t>one lipid droplet</a:t>
            </a:r>
          </a:p>
          <a:p>
            <a:pPr lvl="1"/>
            <a:r>
              <a:rPr lang="en-US" altLang="en-US" dirty="0">
                <a:latin typeface="Calibri" charset="0"/>
                <a:ea typeface="MS PGothic" charset="-128"/>
                <a:sym typeface="Symbol" charset="2"/>
              </a:rPr>
              <a:t>mitochondria and nucleus are squeezed to a layer near membrane</a:t>
            </a:r>
            <a:endParaRPr lang="en-US" altLang="en-US" dirty="0">
              <a:latin typeface="Calibri" charset="0"/>
              <a:ea typeface="MS PGothic" charset="-128"/>
            </a:endParaRPr>
          </a:p>
          <a:p>
            <a:r>
              <a:rPr lang="en-US" altLang="en-US" b="1" dirty="0">
                <a:latin typeface="Calibri" charset="0"/>
                <a:ea typeface="MS PGothic" charset="-128"/>
              </a:rPr>
              <a:t>Brown adipose tissue (BAT)</a:t>
            </a:r>
          </a:p>
          <a:p>
            <a:pPr lvl="1"/>
            <a:r>
              <a:rPr lang="en-US" altLang="en-US" dirty="0">
                <a:latin typeface="Calibri" charset="0"/>
                <a:ea typeface="MS PGothic" charset="-128"/>
              </a:rPr>
              <a:t>smaller (20−40</a:t>
            </a:r>
            <a:r>
              <a:rPr lang="en-US" altLang="en-US" dirty="0">
                <a:latin typeface="Calibri" charset="0"/>
                <a:ea typeface="MS PGothic" charset="-128"/>
                <a:sym typeface="Symbol" charset="2"/>
              </a:rPr>
              <a:t> </a:t>
            </a:r>
            <a:r>
              <a:rPr lang="en-US" altLang="en-US" i="1" dirty="0">
                <a:latin typeface="Calibri" charset="0"/>
                <a:ea typeface="MS PGothic" charset="-128"/>
                <a:sym typeface="Symbol" charset="2"/>
              </a:rPr>
              <a:t></a:t>
            </a:r>
            <a:r>
              <a:rPr lang="en-US" altLang="en-US" dirty="0">
                <a:latin typeface="Calibri" charset="0"/>
                <a:ea typeface="MS PGothic" charset="-128"/>
                <a:sym typeface="Symbol" charset="2"/>
              </a:rPr>
              <a:t>m)</a:t>
            </a:r>
            <a:r>
              <a:rPr lang="en-US" altLang="en-US" dirty="0">
                <a:latin typeface="Calibri" charset="0"/>
                <a:ea typeface="MS PGothic" charset="-128"/>
              </a:rPr>
              <a:t>, not round</a:t>
            </a:r>
          </a:p>
          <a:p>
            <a:pPr lvl="1"/>
            <a:r>
              <a:rPr lang="en-US" altLang="en-US" dirty="0">
                <a:latin typeface="Calibri" charset="0"/>
                <a:ea typeface="MS PGothic" charset="-128"/>
              </a:rPr>
              <a:t>have </a:t>
            </a:r>
            <a:r>
              <a:rPr lang="en-US" altLang="en-US" dirty="0">
                <a:solidFill>
                  <a:srgbClr val="0000FF"/>
                </a:solidFill>
                <a:latin typeface="Calibri" charset="0"/>
                <a:ea typeface="MS PGothic" charset="-128"/>
              </a:rPr>
              <a:t>several lipid droplets</a:t>
            </a:r>
          </a:p>
          <a:p>
            <a:pPr lvl="1"/>
            <a:r>
              <a:rPr lang="en-US" altLang="en-US" dirty="0">
                <a:latin typeface="Calibri" charset="0"/>
                <a:ea typeface="MS PGothic" charset="-128"/>
              </a:rPr>
              <a:t>have more mitochondria </a:t>
            </a:r>
          </a:p>
          <a:p>
            <a:pPr lvl="2"/>
            <a:r>
              <a:rPr lang="en-US" altLang="en-US" dirty="0">
                <a:latin typeface="Calibri" charset="0"/>
                <a:ea typeface="MS PGothic" charset="-128"/>
              </a:rPr>
              <a:t>More cytochrome content gives it a brown color</a:t>
            </a:r>
            <a:r>
              <a:rPr lang="en-US" altLang="en-US" dirty="0" smtClean="0">
                <a:latin typeface="Calibri" charset="0"/>
                <a:ea typeface="MS PGothic" charset="-128"/>
              </a:rPr>
              <a:t>.</a:t>
            </a:r>
          </a:p>
          <a:p>
            <a:pPr lvl="2"/>
            <a:r>
              <a:rPr lang="en-US" altLang="en-US" dirty="0" smtClean="0">
                <a:latin typeface="Calibri" charset="0"/>
                <a:ea typeface="MS PGothic" charset="-128"/>
              </a:rPr>
              <a:t>UCP1 (</a:t>
            </a:r>
            <a:r>
              <a:rPr lang="en-US" altLang="en-US" dirty="0" err="1" smtClean="0">
                <a:latin typeface="Calibri" charset="0"/>
                <a:ea typeface="MS PGothic" charset="-128"/>
              </a:rPr>
              <a:t>thermogenin</a:t>
            </a:r>
            <a:r>
              <a:rPr lang="en-US" altLang="en-US" dirty="0" smtClean="0">
                <a:latin typeface="Calibri" charset="0"/>
                <a:ea typeface="MS PGothic" charset="-128"/>
              </a:rPr>
              <a:t>) present</a:t>
            </a:r>
            <a:endParaRPr lang="en-US" altLang="en-US" dirty="0">
              <a:latin typeface="Calibri" charset="0"/>
              <a:ea typeface="MS PGothic" charset="-128"/>
            </a:endParaRPr>
          </a:p>
        </p:txBody>
      </p:sp>
      <p:sp>
        <p:nvSpPr>
          <p:cNvPr id="46084" name="Line 4"/>
          <p:cNvSpPr>
            <a:spLocks noChangeShapeType="1"/>
          </p:cNvSpPr>
          <p:nvPr/>
        </p:nvSpPr>
        <p:spPr bwMode="auto">
          <a:xfrm>
            <a:off x="381000" y="1295400"/>
            <a:ext cx="83820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71466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685800" y="0"/>
            <a:ext cx="7772400" cy="914400"/>
          </a:xfrm>
        </p:spPr>
        <p:txBody>
          <a:bodyPr/>
          <a:lstStyle/>
          <a:p>
            <a:r>
              <a:rPr lang="en-US" altLang="en-US" b="1">
                <a:latin typeface="Calibri" charset="0"/>
                <a:ea typeface="MS PGothic" charset="-128"/>
              </a:rPr>
              <a:t>Adipocytes of WAT and BAT</a:t>
            </a:r>
          </a:p>
        </p:txBody>
      </p:sp>
      <p:sp>
        <p:nvSpPr>
          <p:cNvPr id="47107" name="Line 4"/>
          <p:cNvSpPr>
            <a:spLocks noChangeShapeType="1"/>
          </p:cNvSpPr>
          <p:nvPr/>
        </p:nvSpPr>
        <p:spPr bwMode="auto">
          <a:xfrm>
            <a:off x="381000" y="914400"/>
            <a:ext cx="83820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08" name="Picture 1"/>
          <p:cNvSpPr>
            <a:spLocks noChangeAspect="1"/>
          </p:cNvSpPr>
          <p:nvPr/>
        </p:nvSpPr>
        <p:spPr bwMode="auto">
          <a:xfrm>
            <a:off x="2209800" y="1219200"/>
            <a:ext cx="4762500" cy="541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endParaRPr lang="en-US" altLang="en-US"/>
          </a:p>
        </p:txBody>
      </p:sp>
      <p:pic>
        <p:nvPicPr>
          <p:cNvPr id="47109" name="Picture 6" descr="C:\Users\shannon.moloney\AppData\Local\Temp\wz45eb\ch23\figure_23_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120775"/>
            <a:ext cx="5797550" cy="557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9976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85800" y="0"/>
            <a:ext cx="7772400" cy="762000"/>
          </a:xfrm>
        </p:spPr>
        <p:txBody>
          <a:bodyPr/>
          <a:lstStyle/>
          <a:p>
            <a:r>
              <a:rPr lang="en-US" altLang="en-US" b="1">
                <a:latin typeface="Calibri" charset="0"/>
                <a:ea typeface="MS PGothic" charset="-128"/>
              </a:rPr>
              <a:t>Two Types of Fat Function</a:t>
            </a:r>
          </a:p>
        </p:txBody>
      </p:sp>
      <p:sp>
        <p:nvSpPr>
          <p:cNvPr id="48131" name="Content Placeholder 2"/>
          <p:cNvSpPr>
            <a:spLocks noGrp="1"/>
          </p:cNvSpPr>
          <p:nvPr>
            <p:ph idx="1"/>
          </p:nvPr>
        </p:nvSpPr>
        <p:spPr>
          <a:xfrm>
            <a:off x="457200" y="1066800"/>
            <a:ext cx="7772400" cy="5181600"/>
          </a:xfrm>
        </p:spPr>
        <p:txBody>
          <a:bodyPr/>
          <a:lstStyle/>
          <a:p>
            <a:r>
              <a:rPr lang="en-US" altLang="en-US">
                <a:latin typeface="Calibri" charset="0"/>
                <a:ea typeface="MS PGothic" charset="-128"/>
              </a:rPr>
              <a:t>WAT serves as fuel storage</a:t>
            </a:r>
          </a:p>
          <a:p>
            <a:r>
              <a:rPr lang="en-US" altLang="en-US">
                <a:latin typeface="Calibri" charset="0"/>
                <a:ea typeface="MS PGothic" charset="-128"/>
              </a:rPr>
              <a:t>BAT expresses uncoupling protein UCP1 (thermogenin)</a:t>
            </a:r>
          </a:p>
          <a:p>
            <a:pPr lvl="1"/>
            <a:r>
              <a:rPr lang="en-US" altLang="en-US">
                <a:latin typeface="Calibri" charset="0"/>
                <a:ea typeface="MS PGothic" charset="-128"/>
              </a:rPr>
              <a:t>allows H</a:t>
            </a:r>
            <a:r>
              <a:rPr lang="en-US" altLang="en-US" baseline="30000">
                <a:latin typeface="Calibri" charset="0"/>
                <a:ea typeface="MS PGothic" charset="-128"/>
              </a:rPr>
              <a:t>+</a:t>
            </a:r>
            <a:r>
              <a:rPr lang="en-US" altLang="en-US">
                <a:latin typeface="Calibri" charset="0"/>
                <a:ea typeface="MS PGothic" charset="-128"/>
              </a:rPr>
              <a:t> gradient in mitochondrial to be dissipated</a:t>
            </a:r>
          </a:p>
          <a:p>
            <a:pPr lvl="1"/>
            <a:r>
              <a:rPr lang="en-US" altLang="en-US">
                <a:latin typeface="Calibri" charset="0"/>
                <a:ea typeface="MS PGothic" charset="-128"/>
              </a:rPr>
              <a:t>energy </a:t>
            </a:r>
            <a:r>
              <a:rPr lang="en-US" altLang="en-US" i="1">
                <a:latin typeface="Calibri" charset="0"/>
                <a:ea typeface="MS PGothic" charset="-128"/>
              </a:rPr>
              <a:t>released as heat </a:t>
            </a:r>
            <a:r>
              <a:rPr lang="en-US" altLang="en-US">
                <a:latin typeface="Calibri" charset="0"/>
                <a:ea typeface="MS PGothic" charset="-128"/>
                <a:sym typeface="Wingdings" charset="2"/>
              </a:rPr>
              <a:t> process called </a:t>
            </a:r>
            <a:r>
              <a:rPr lang="en-US" altLang="en-US" b="1">
                <a:latin typeface="Calibri" charset="0"/>
                <a:ea typeface="MS PGothic" charset="-128"/>
                <a:sym typeface="Wingdings" charset="2"/>
              </a:rPr>
              <a:t>thermogenesis</a:t>
            </a:r>
          </a:p>
          <a:p>
            <a:pPr lvl="2"/>
            <a:r>
              <a:rPr lang="en-US" altLang="en-US" b="1">
                <a:latin typeface="Calibri" charset="0"/>
                <a:ea typeface="MS PGothic" charset="-128"/>
                <a:sym typeface="Wingdings" charset="2"/>
              </a:rPr>
              <a:t>keeps organs warm in low-temp environments</a:t>
            </a:r>
            <a:endParaRPr lang="en-US" altLang="en-US">
              <a:latin typeface="Calibri" charset="0"/>
              <a:ea typeface="MS PGothic" charset="-128"/>
            </a:endParaRPr>
          </a:p>
          <a:p>
            <a:r>
              <a:rPr lang="en-US" altLang="en-US">
                <a:latin typeface="Calibri" charset="0"/>
                <a:ea typeface="MS PGothic" charset="-128"/>
              </a:rPr>
              <a:t>BAT primarily in newborns, around kidneys, spine, and so on</a:t>
            </a:r>
          </a:p>
        </p:txBody>
      </p:sp>
      <p:sp>
        <p:nvSpPr>
          <p:cNvPr id="48132" name="Line 4"/>
          <p:cNvSpPr>
            <a:spLocks noChangeShapeType="1"/>
          </p:cNvSpPr>
          <p:nvPr/>
        </p:nvSpPr>
        <p:spPr bwMode="auto">
          <a:xfrm>
            <a:off x="381000" y="838200"/>
            <a:ext cx="83820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799053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E104299-E651-E74E-871B-1E6D4783F0B9}"/>
              </a:ext>
            </a:extLst>
          </p:cNvPr>
          <p:cNvSpPr/>
          <p:nvPr/>
        </p:nvSpPr>
        <p:spPr>
          <a:xfrm>
            <a:off x="469338" y="1083281"/>
            <a:ext cx="8205324" cy="4524315"/>
          </a:xfrm>
          <a:prstGeom prst="rect">
            <a:avLst/>
          </a:prstGeom>
        </p:spPr>
        <p:txBody>
          <a:bodyPr wrap="square">
            <a:spAutoFit/>
          </a:bodyPr>
          <a:lstStyle/>
          <a:p>
            <a:pPr marL="342900" indent="-342900">
              <a:buAutoNum type="alphaUcPeriod"/>
            </a:pPr>
            <a:r>
              <a:rPr lang="en-US" sz="2400" b="1" dirty="0">
                <a:solidFill>
                  <a:srgbClr val="3C3C3C"/>
                </a:solidFill>
                <a:latin typeface="Roboto"/>
              </a:rPr>
              <a:t>Distribution:</a:t>
            </a:r>
            <a:r>
              <a:rPr lang="en-US" sz="2400" dirty="0">
                <a:solidFill>
                  <a:srgbClr val="3C3C3C"/>
                </a:solidFill>
                <a:latin typeface="Roboto"/>
              </a:rPr>
              <a:t> Niacin is found in unrefined and enriched grains and cereal, milk, and lean meats (especially liver). </a:t>
            </a:r>
          </a:p>
          <a:p>
            <a:pPr marL="342900" indent="-342900">
              <a:buAutoNum type="alphaUcPeriod"/>
            </a:pPr>
            <a:r>
              <a:rPr lang="en-US" sz="2400" b="1" dirty="0">
                <a:solidFill>
                  <a:srgbClr val="3C3C3C"/>
                </a:solidFill>
                <a:latin typeface="Roboto"/>
              </a:rPr>
              <a:t>Clinical indications for niacin</a:t>
            </a:r>
            <a:r>
              <a:rPr lang="en-US" sz="2400" dirty="0">
                <a:solidFill>
                  <a:srgbClr val="3C3C3C"/>
                </a:solidFill>
                <a:latin typeface="Roboto"/>
              </a:rPr>
              <a:t> </a:t>
            </a:r>
          </a:p>
          <a:p>
            <a:pPr lvl="1"/>
            <a:r>
              <a:rPr lang="en-US" sz="2400" b="1" dirty="0">
                <a:solidFill>
                  <a:srgbClr val="3C3C3C"/>
                </a:solidFill>
                <a:latin typeface="Roboto"/>
              </a:rPr>
              <a:t>Deficiency</a:t>
            </a:r>
            <a:r>
              <a:rPr lang="en-US" sz="2400" dirty="0">
                <a:solidFill>
                  <a:srgbClr val="3C3C3C"/>
                </a:solidFill>
                <a:latin typeface="Roboto"/>
              </a:rPr>
              <a:t>: A deficiency of niacin causes </a:t>
            </a:r>
            <a:r>
              <a:rPr lang="en-US" sz="2400" b="1" dirty="0">
                <a:solidFill>
                  <a:srgbClr val="3C3C3C"/>
                </a:solidFill>
                <a:latin typeface="Roboto"/>
              </a:rPr>
              <a:t>pellagra</a:t>
            </a:r>
            <a:r>
              <a:rPr lang="en-US" sz="2400" dirty="0">
                <a:solidFill>
                  <a:srgbClr val="3C3C3C"/>
                </a:solidFill>
                <a:latin typeface="Roboto"/>
              </a:rPr>
              <a:t>, a disease involving the skin, gastrointestinal tract, and CNS. The symptoms of pellagra progress through the </a:t>
            </a:r>
            <a:r>
              <a:rPr lang="en-US" sz="2400" b="1" i="1" dirty="0">
                <a:solidFill>
                  <a:srgbClr val="3C3C3C"/>
                </a:solidFill>
                <a:latin typeface="Roboto"/>
              </a:rPr>
              <a:t>three Ds: dermatitis (photosensitive), diarrhea, and dementia. If untreated, death (a fourth D) occurs</a:t>
            </a:r>
            <a:r>
              <a:rPr lang="en-US" sz="2400" dirty="0">
                <a:solidFill>
                  <a:srgbClr val="3C3C3C"/>
                </a:solidFill>
                <a:latin typeface="Roboto"/>
              </a:rPr>
              <a:t>. </a:t>
            </a:r>
            <a:r>
              <a:rPr lang="en-US" sz="2400" b="1" dirty="0" err="1">
                <a:solidFill>
                  <a:srgbClr val="3C3C3C"/>
                </a:solidFill>
                <a:latin typeface="Roboto"/>
              </a:rPr>
              <a:t>Hartnup</a:t>
            </a:r>
            <a:r>
              <a:rPr lang="en-US" sz="2400" b="1" dirty="0">
                <a:solidFill>
                  <a:srgbClr val="3C3C3C"/>
                </a:solidFill>
                <a:latin typeface="Roboto"/>
              </a:rPr>
              <a:t> disorder</a:t>
            </a:r>
            <a:r>
              <a:rPr lang="en-US" sz="2400" dirty="0">
                <a:solidFill>
                  <a:srgbClr val="3C3C3C"/>
                </a:solidFill>
                <a:latin typeface="Roboto"/>
              </a:rPr>
              <a:t>, characterized by defective absorption of tryptophan, can result in pellagra-like symptoms. [Note: Corn is low in both niacin and tryptophan. Corn-based diets can cause pellagra.] </a:t>
            </a:r>
          </a:p>
        </p:txBody>
      </p:sp>
      <p:sp>
        <p:nvSpPr>
          <p:cNvPr id="3" name="Rectangle 2">
            <a:extLst>
              <a:ext uri="{FF2B5EF4-FFF2-40B4-BE49-F238E27FC236}">
                <a16:creationId xmlns:a16="http://schemas.microsoft.com/office/drawing/2014/main" xmlns="" id="{24736CA7-3627-AF4F-9AD8-1EFEFAD80B59}"/>
              </a:ext>
            </a:extLst>
          </p:cNvPr>
          <p:cNvSpPr/>
          <p:nvPr/>
        </p:nvSpPr>
        <p:spPr>
          <a:xfrm>
            <a:off x="469338" y="290639"/>
            <a:ext cx="4280539" cy="584776"/>
          </a:xfrm>
          <a:prstGeom prst="rect">
            <a:avLst/>
          </a:prstGeom>
        </p:spPr>
        <p:txBody>
          <a:bodyPr wrap="none">
            <a:spAutoFit/>
          </a:bodyPr>
          <a:lstStyle/>
          <a:p>
            <a:r>
              <a:rPr lang="en-US" sz="3200" b="1" dirty="0">
                <a:solidFill>
                  <a:srgbClr val="FF0000"/>
                </a:solidFill>
                <a:latin typeface="Roboto"/>
              </a:rPr>
              <a:t>NIACIN (VITAMIN B3)</a:t>
            </a:r>
            <a:endParaRPr lang="en-US" sz="3200" b="1" dirty="0">
              <a:solidFill>
                <a:srgbClr val="FF0000"/>
              </a:solidFill>
            </a:endParaRPr>
          </a:p>
        </p:txBody>
      </p:sp>
    </p:spTree>
    <p:extLst>
      <p:ext uri="{BB962C8B-B14F-4D97-AF65-F5344CB8AC3E}">
        <p14:creationId xmlns:p14="http://schemas.microsoft.com/office/powerpoint/2010/main" val="2158386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85800" y="0"/>
            <a:ext cx="7772400" cy="838200"/>
          </a:xfrm>
        </p:spPr>
        <p:txBody>
          <a:bodyPr/>
          <a:lstStyle/>
          <a:p>
            <a:r>
              <a:rPr lang="en-US" altLang="en-US" b="1">
                <a:latin typeface="Calibri" charset="0"/>
                <a:ea typeface="MS PGothic" charset="-128"/>
              </a:rPr>
              <a:t>Distribution of BAT </a:t>
            </a:r>
          </a:p>
        </p:txBody>
      </p:sp>
      <p:sp>
        <p:nvSpPr>
          <p:cNvPr id="49155" name="Line 4"/>
          <p:cNvSpPr>
            <a:spLocks noChangeShapeType="1"/>
          </p:cNvSpPr>
          <p:nvPr/>
        </p:nvSpPr>
        <p:spPr bwMode="auto">
          <a:xfrm>
            <a:off x="381000" y="914400"/>
            <a:ext cx="83820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9156" name="Picture 7" descr="C:\Users\shannon.moloney\AppData\Local\Temp\wz8490\ch23\figure_23_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8" y="1103313"/>
            <a:ext cx="5267325"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728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3600" b="1">
                <a:solidFill>
                  <a:srgbClr val="2FB0DC"/>
                </a:solidFill>
                <a:latin typeface="Calibri" charset="0"/>
              </a:rPr>
              <a:t>Formation of NADH Can Be Monitored </a:t>
            </a:r>
          </a:p>
          <a:p>
            <a:pPr algn="ctr" eaLnBrk="1" hangingPunct="1"/>
            <a:r>
              <a:rPr lang="en-US" altLang="en-US" sz="3600" b="1">
                <a:solidFill>
                  <a:srgbClr val="2FB0DC"/>
                </a:solidFill>
                <a:latin typeface="Calibri" charset="0"/>
              </a:rPr>
              <a:t>by UV-Spectrophotometry</a:t>
            </a:r>
            <a:r>
              <a:rPr lang="en-US" altLang="en-US" sz="4000" b="1">
                <a:solidFill>
                  <a:srgbClr val="2FB0DC"/>
                </a:solidFill>
                <a:latin typeface="Calibri" charset="0"/>
              </a:rPr>
              <a:t> </a:t>
            </a:r>
          </a:p>
        </p:txBody>
      </p:sp>
      <p:sp>
        <p:nvSpPr>
          <p:cNvPr id="38915" name="Rectangle 3"/>
          <p:cNvSpPr txBox="1">
            <a:spLocks noChangeArrowheads="1"/>
          </p:cNvSpPr>
          <p:nvPr/>
        </p:nvSpPr>
        <p:spPr bwMode="auto">
          <a:xfrm>
            <a:off x="438150" y="1447800"/>
            <a:ext cx="82486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eaLnBrk="1" hangingPunct="1">
              <a:lnSpc>
                <a:spcPct val="90000"/>
              </a:lnSpc>
              <a:spcBef>
                <a:spcPct val="20000"/>
              </a:spcBef>
              <a:buFontTx/>
              <a:buChar char="•"/>
            </a:pPr>
            <a:r>
              <a:rPr lang="en-US" altLang="en-US" sz="2800">
                <a:latin typeface="Calibri" charset="0"/>
              </a:rPr>
              <a:t>Measure the change of absorbance at </a:t>
            </a:r>
            <a:r>
              <a:rPr lang="en-US" altLang="en-US" sz="2800">
                <a:solidFill>
                  <a:srgbClr val="0000FF"/>
                </a:solidFill>
                <a:latin typeface="Calibri" charset="0"/>
              </a:rPr>
              <a:t>340 nm</a:t>
            </a:r>
          </a:p>
          <a:p>
            <a:pPr eaLnBrk="1" hangingPunct="1">
              <a:lnSpc>
                <a:spcPct val="90000"/>
              </a:lnSpc>
              <a:spcBef>
                <a:spcPct val="20000"/>
              </a:spcBef>
              <a:buFontTx/>
              <a:buChar char="•"/>
            </a:pPr>
            <a:r>
              <a:rPr lang="en-US" altLang="en-US" sz="2800">
                <a:latin typeface="Calibri" charset="0"/>
              </a:rPr>
              <a:t>Very useful signal when studying the kinetics of</a:t>
            </a:r>
            <a:r>
              <a:rPr lang="en-US" altLang="en-US" sz="2800">
                <a:solidFill>
                  <a:srgbClr val="0000FF"/>
                </a:solidFill>
                <a:latin typeface="Calibri" charset="0"/>
              </a:rPr>
              <a:t> </a:t>
            </a:r>
          </a:p>
          <a:p>
            <a:pPr eaLnBrk="1" hangingPunct="1">
              <a:lnSpc>
                <a:spcPct val="90000"/>
              </a:lnSpc>
              <a:spcBef>
                <a:spcPct val="20000"/>
              </a:spcBef>
            </a:pPr>
            <a:r>
              <a:rPr lang="en-US" altLang="en-US" sz="2800">
                <a:solidFill>
                  <a:srgbClr val="0000FF"/>
                </a:solidFill>
                <a:latin typeface="Calibri" charset="0"/>
              </a:rPr>
              <a:t>	NAD-dependent dehydrogenases</a:t>
            </a:r>
          </a:p>
        </p:txBody>
      </p:sp>
      <p:sp>
        <p:nvSpPr>
          <p:cNvPr id="38916" name="Line 4"/>
          <p:cNvSpPr>
            <a:spLocks noChangeShapeType="1"/>
          </p:cNvSpPr>
          <p:nvPr/>
        </p:nvSpPr>
        <p:spPr bwMode="auto">
          <a:xfrm>
            <a:off x="4572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8917" name="Picture 5" descr="An absorbance graph shows the absorbance of NADH and NAD+ at different wavelengths. The vertical axis is labeled “absorbance” and has range 0 to 1, with intervals of 0.2. The horizontal axis is labeled “wavelength (nm)”, has range 220 to 280, with interval 20. There are 2 curves, one for the oxidized state and reduced state. The blue curve is labeled “reduced (NADH)” to the right; it begins at absorbance 0.95 at wavelength 220, then drops sharply to absorbance 0.4 at 240 nm. It rises again to 0.8 absorbance at 260 nm, drops again to 0.1 absorbance at 290 nm, then rises to its final higher point at 0.3 absorbance at 340 nm. It drops down again to a flatline just above 0. The red curve, labeled “oxidized (NAD+) mimics the shape of the NADH curve in the beginning, but flatines far sooner. It begins slightly lower, just under 0.8 absorbance at 220 nm. It drops sharply to 0.5 absorbance at 250 nm, then rises sharply to 1.0 absorbance at 260 nm. It then experiences a sharp drop, reaching a flatline at less than 0.1 absorbance at about 310 nm.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030538"/>
            <a:ext cx="62833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5175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0"/>
            <a:ext cx="9144000" cy="685800"/>
          </a:xfrm>
        </p:spPr>
        <p:txBody>
          <a:bodyPr>
            <a:normAutofit fontScale="90000"/>
          </a:bodyPr>
          <a:lstStyle/>
          <a:p>
            <a:pPr eaLnBrk="1" hangingPunct="1"/>
            <a:r>
              <a:rPr lang="en-US" altLang="en-US">
                <a:latin typeface="Calibri" charset="0"/>
                <a:ea typeface="MS PGothic" charset="-128"/>
                <a:cs typeface="Calibri" charset="0"/>
              </a:rPr>
              <a:t>Lesson in Quantum Chemistry</a:t>
            </a:r>
          </a:p>
        </p:txBody>
      </p:sp>
      <p:sp>
        <p:nvSpPr>
          <p:cNvPr id="39939" name="Rectangle 3"/>
          <p:cNvSpPr>
            <a:spLocks noGrp="1" noChangeArrowheads="1"/>
          </p:cNvSpPr>
          <p:nvPr>
            <p:ph type="body" idx="1"/>
          </p:nvPr>
        </p:nvSpPr>
        <p:spPr>
          <a:xfrm>
            <a:off x="381000" y="914400"/>
            <a:ext cx="8305800" cy="5562600"/>
          </a:xfrm>
        </p:spPr>
        <p:txBody>
          <a:bodyPr/>
          <a:lstStyle/>
          <a:p>
            <a:pPr eaLnBrk="1" hangingPunct="1">
              <a:lnSpc>
                <a:spcPct val="110000"/>
              </a:lnSpc>
            </a:pPr>
            <a:r>
              <a:rPr lang="en-US" altLang="en-US" sz="2400">
                <a:latin typeface="Calibri" charset="0"/>
                <a:ea typeface="MS PGothic" charset="-128"/>
                <a:cs typeface="Calibri" charset="0"/>
              </a:rPr>
              <a:t>Most organic molecules, including the reduced fuels, are in the </a:t>
            </a:r>
            <a:r>
              <a:rPr lang="en-US" altLang="en-US" sz="2400">
                <a:solidFill>
                  <a:srgbClr val="0000FF"/>
                </a:solidFill>
                <a:latin typeface="Calibri" charset="0"/>
                <a:ea typeface="MS PGothic" charset="-128"/>
                <a:cs typeface="Calibri" charset="0"/>
              </a:rPr>
              <a:t>singlet spin state</a:t>
            </a:r>
            <a:r>
              <a:rPr lang="en-US" altLang="en-US" sz="2400">
                <a:latin typeface="Calibri" charset="0"/>
                <a:ea typeface="MS PGothic" charset="-128"/>
                <a:cs typeface="Calibri" charset="0"/>
              </a:rPr>
              <a:t>.</a:t>
            </a:r>
            <a:endParaRPr lang="en-US" altLang="en-US" sz="2400">
              <a:solidFill>
                <a:srgbClr val="0000FF"/>
              </a:solidFill>
              <a:latin typeface="Calibri" charset="0"/>
              <a:ea typeface="MS PGothic" charset="-128"/>
              <a:cs typeface="Calibri" charset="0"/>
            </a:endParaRPr>
          </a:p>
          <a:p>
            <a:pPr lvl="1" eaLnBrk="1" hangingPunct="1">
              <a:lnSpc>
                <a:spcPct val="110000"/>
              </a:lnSpc>
            </a:pPr>
            <a:r>
              <a:rPr lang="en-US" altLang="en-US" sz="2000">
                <a:latin typeface="Calibri" charset="0"/>
                <a:ea typeface="MS PGothic" charset="-128"/>
                <a:cs typeface="Calibri" charset="0"/>
              </a:rPr>
              <a:t>All electrons are paired into electron pairs.</a:t>
            </a:r>
          </a:p>
          <a:p>
            <a:pPr eaLnBrk="1" hangingPunct="1">
              <a:lnSpc>
                <a:spcPct val="110000"/>
              </a:lnSpc>
            </a:pPr>
            <a:r>
              <a:rPr lang="en-US" altLang="en-US" sz="2400">
                <a:latin typeface="Calibri" charset="0"/>
                <a:ea typeface="MS PGothic" charset="-128"/>
                <a:cs typeface="Calibri" charset="0"/>
              </a:rPr>
              <a:t>Molecular oxygen is in the </a:t>
            </a:r>
            <a:r>
              <a:rPr lang="en-US" altLang="en-US" sz="2400">
                <a:solidFill>
                  <a:srgbClr val="0000FF"/>
                </a:solidFill>
                <a:latin typeface="Calibri" charset="0"/>
                <a:ea typeface="MS PGothic" charset="-128"/>
                <a:cs typeface="Calibri" charset="0"/>
              </a:rPr>
              <a:t>triplet spin state</a:t>
            </a:r>
            <a:r>
              <a:rPr lang="en-US" altLang="en-US" sz="2400">
                <a:latin typeface="Calibri" charset="0"/>
                <a:ea typeface="MS PGothic" charset="-128"/>
                <a:cs typeface="Calibri" charset="0"/>
              </a:rPr>
              <a:t>.</a:t>
            </a:r>
            <a:endParaRPr lang="en-US" altLang="en-US" sz="2400">
              <a:solidFill>
                <a:srgbClr val="0000FF"/>
              </a:solidFill>
              <a:latin typeface="Calibri" charset="0"/>
              <a:ea typeface="MS PGothic" charset="-128"/>
              <a:cs typeface="Calibri" charset="0"/>
            </a:endParaRPr>
          </a:p>
          <a:p>
            <a:pPr lvl="1" eaLnBrk="1" hangingPunct="1">
              <a:lnSpc>
                <a:spcPct val="110000"/>
              </a:lnSpc>
            </a:pPr>
            <a:r>
              <a:rPr lang="en-US" altLang="en-US" sz="2000">
                <a:latin typeface="Calibri" charset="0"/>
                <a:ea typeface="MS PGothic" charset="-128"/>
                <a:cs typeface="Calibri" charset="0"/>
              </a:rPr>
              <a:t>Two electrons are unpaired.</a:t>
            </a:r>
          </a:p>
          <a:p>
            <a:pPr eaLnBrk="1" hangingPunct="1">
              <a:lnSpc>
                <a:spcPct val="110000"/>
              </a:lnSpc>
            </a:pPr>
            <a:r>
              <a:rPr lang="en-US" altLang="en-US" sz="2400">
                <a:latin typeface="Calibri" charset="0"/>
                <a:ea typeface="MS PGothic" charset="-128"/>
                <a:cs typeface="Calibri" charset="0"/>
              </a:rPr>
              <a:t>Direct electron transfer from a singlet reduced species to a triplet-oxidizing species is quantum-mechanically unfavorable.</a:t>
            </a:r>
          </a:p>
          <a:p>
            <a:pPr eaLnBrk="1" hangingPunct="1">
              <a:lnSpc>
                <a:spcPct val="110000"/>
              </a:lnSpc>
            </a:pPr>
            <a:r>
              <a:rPr lang="en-US" altLang="en-US" sz="2400">
                <a:latin typeface="Calibri" charset="0"/>
                <a:ea typeface="MS PGothic" charset="-128"/>
                <a:cs typeface="Calibri" charset="0"/>
              </a:rPr>
              <a:t>This is why direct oxidation (spontaneous combustion) of biomolecules does not occur readily.</a:t>
            </a:r>
          </a:p>
          <a:p>
            <a:pPr eaLnBrk="1" hangingPunct="1">
              <a:lnSpc>
                <a:spcPct val="110000"/>
              </a:lnSpc>
            </a:pPr>
            <a:r>
              <a:rPr lang="en-US" altLang="en-US" sz="2400">
                <a:latin typeface="Calibri" charset="0"/>
                <a:ea typeface="MS PGothic" charset="-128"/>
                <a:cs typeface="Calibri" charset="0"/>
              </a:rPr>
              <a:t>Cofactors, such as transition metal ions and flavin adenine dinucleotide, are able to catalyze consecutive single-electron transfers needed for utilization of O</a:t>
            </a:r>
            <a:r>
              <a:rPr lang="en-US" altLang="en-US" sz="2400" baseline="-25000">
                <a:latin typeface="Calibri" charset="0"/>
                <a:ea typeface="MS PGothic" charset="-128"/>
                <a:cs typeface="Calibri" charset="0"/>
              </a:rPr>
              <a:t>2</a:t>
            </a:r>
            <a:r>
              <a:rPr lang="en-US" altLang="en-US" sz="2400">
                <a:latin typeface="Calibri" charset="0"/>
                <a:ea typeface="MS PGothic" charset="-128"/>
                <a:cs typeface="Calibri" charset="0"/>
              </a:rPr>
              <a:t>.</a:t>
            </a:r>
            <a:endParaRPr lang="en-US" altLang="en-US" sz="2400" baseline="-25000">
              <a:latin typeface="Calibri" charset="0"/>
              <a:ea typeface="MS PGothic" charset="-128"/>
              <a:cs typeface="Calibri" charset="0"/>
            </a:endParaRPr>
          </a:p>
        </p:txBody>
      </p:sp>
      <p:sp>
        <p:nvSpPr>
          <p:cNvPr id="39940"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488276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28650" y="99219"/>
            <a:ext cx="7886700" cy="1325563"/>
          </a:xfrm>
        </p:spPr>
        <p:txBody>
          <a:bodyPr/>
          <a:lstStyle/>
          <a:p>
            <a:pPr eaLnBrk="1" hangingPunct="1"/>
            <a:r>
              <a:rPr lang="en-US" altLang="en-US">
                <a:latin typeface="Calibri" charset="0"/>
                <a:ea typeface="MS PGothic" charset="-128"/>
                <a:cs typeface="Calibri" charset="0"/>
              </a:rPr>
              <a:t>Flavin Cofactors Allow </a:t>
            </a:r>
            <a:br>
              <a:rPr lang="en-US" altLang="en-US">
                <a:latin typeface="Calibri" charset="0"/>
                <a:ea typeface="MS PGothic" charset="-128"/>
                <a:cs typeface="Calibri" charset="0"/>
              </a:rPr>
            </a:br>
            <a:r>
              <a:rPr lang="en-US" altLang="en-US">
                <a:latin typeface="Calibri" charset="0"/>
                <a:ea typeface="MS PGothic" charset="-128"/>
                <a:cs typeface="Calibri" charset="0"/>
              </a:rPr>
              <a:t>Single Electron Transfers</a:t>
            </a:r>
          </a:p>
        </p:txBody>
      </p:sp>
      <p:sp>
        <p:nvSpPr>
          <p:cNvPr id="40963" name="Rectangle 3"/>
          <p:cNvSpPr>
            <a:spLocks noGrp="1" noChangeArrowheads="1"/>
          </p:cNvSpPr>
          <p:nvPr>
            <p:ph type="body" idx="1"/>
          </p:nvPr>
        </p:nvSpPr>
        <p:spPr>
          <a:xfrm>
            <a:off x="304800" y="1524000"/>
            <a:ext cx="8305800" cy="1752600"/>
          </a:xfrm>
        </p:spPr>
        <p:txBody>
          <a:bodyPr rIns="45720"/>
          <a:lstStyle/>
          <a:p>
            <a:pPr indent="-255588" eaLnBrk="1" hangingPunct="1">
              <a:lnSpc>
                <a:spcPct val="90000"/>
              </a:lnSpc>
            </a:pPr>
            <a:r>
              <a:rPr lang="en-US" altLang="en-US" sz="2400">
                <a:latin typeface="Calibri" charset="0"/>
                <a:ea typeface="MS PGothic" charset="-128"/>
                <a:cs typeface="Calibri" charset="0"/>
              </a:rPr>
              <a:t>Permits the use of molecular oxygen as an ultimate electron acceptor</a:t>
            </a:r>
          </a:p>
          <a:p>
            <a:pPr lvl="1" eaLnBrk="1" hangingPunct="1">
              <a:lnSpc>
                <a:spcPct val="90000"/>
              </a:lnSpc>
            </a:pPr>
            <a:r>
              <a:rPr lang="en-US" altLang="en-US" sz="2000">
                <a:latin typeface="Calibri" charset="0"/>
                <a:ea typeface="MS PGothic" charset="-128"/>
                <a:cs typeface="Calibri" charset="0"/>
              </a:rPr>
              <a:t>flavin-dependent oxidases</a:t>
            </a:r>
          </a:p>
          <a:p>
            <a:pPr indent="-255588" eaLnBrk="1" hangingPunct="1">
              <a:lnSpc>
                <a:spcPct val="90000"/>
              </a:lnSpc>
            </a:pPr>
            <a:r>
              <a:rPr lang="en-US" altLang="en-US" sz="2400">
                <a:latin typeface="Calibri" charset="0"/>
                <a:ea typeface="MS PGothic" charset="-128"/>
                <a:cs typeface="Calibri" charset="0"/>
              </a:rPr>
              <a:t>Flavin cofactors are </a:t>
            </a:r>
            <a:r>
              <a:rPr lang="en-US" altLang="en-US" sz="2400">
                <a:solidFill>
                  <a:srgbClr val="0000FF"/>
                </a:solidFill>
                <a:latin typeface="Calibri" charset="0"/>
                <a:ea typeface="MS PGothic" charset="-128"/>
                <a:cs typeface="Calibri" charset="0"/>
              </a:rPr>
              <a:t>tightly bound</a:t>
            </a:r>
            <a:r>
              <a:rPr lang="en-US" altLang="en-US" sz="2400">
                <a:latin typeface="Calibri" charset="0"/>
                <a:ea typeface="MS PGothic" charset="-128"/>
                <a:cs typeface="Calibri" charset="0"/>
              </a:rPr>
              <a:t> to proteins.</a:t>
            </a:r>
          </a:p>
        </p:txBody>
      </p:sp>
      <p:sp>
        <p:nvSpPr>
          <p:cNvPr id="40964" name="Line 4"/>
          <p:cNvSpPr>
            <a:spLocks noChangeShapeType="1"/>
          </p:cNvSpPr>
          <p:nvPr/>
        </p:nvSpPr>
        <p:spPr bwMode="auto">
          <a:xfrm>
            <a:off x="4572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0965" name="Picture 5" descr="The reactions between FAD and FMNH2, and the structures of the molecules involved.  On the left is an FAD molecule, bracketed and labeled on the left, with the FMN portion bracketed and labeled as well. They are labeled at the bottom “flavin adenine dinucleotide (FAD) and flavin mononucleotide (FMN).” The whole molecule, from the bottom up, consists of a pentose ring bonded to adenine at the upper right. The CH2 on the left side of the pentose ring bonds up a phosphate group, beginning with O, which bonds up to P, which bonds left to O-, double bonds right to O, and bonds up to O. A pink dashed line bisects the top O horizontally; above this is a second identical phosphate group. This dashed line also marks the beginning of the part of the molecule that is FMN, labeled and bracketed on the left. The top O in the second phosphate group bonds up to CH2, which bonds up to CH2O, which bonds up to CH2O, which bonds up to CH2O, which bonds up to CH2. CH2 then bonds up to a series of three 6-sided ring structures. This is bracketed and labeled “isoalloxazine ring” at the top. The CH2 bonds up to N, which bonds up and right to C, which bonds up to C, which double bonds up and left to N, which bonds down and left to C. C double bonds down to C, which bonds down and right to the initial N. To the left is another ring structure, this time a 6-sided ring with 2 double bonds on the left side, the carbons of which are bonded up and left to CH3 and down and left to CH3. The ring on the ring begins on the bottom with N, which double bonds up and left to C, which bonds up to C, which bonds up and right to C. C double bonds up to O, then down and right to NH. NH bonds down to C, which double bonds down and right to O, then down and left to N. To the right is an equilibrium arrow with a convergent arrow on the top, labeled H+ + e-, indicating their addition. To the right of this arrow is an FADH molecule. The FADH has a small dot to the right of its name, indicating that it is a stable free radical. It is labeled FADH (FMNH) (semiquinone) at the bottom. Its structure is similar to the isoalloxazine ring described previously, the key difference being that the topmost N in the central ring is now bonded up to a blue H, and has a blue + sign to its upper right. There is a small blue dot just below the N, indicating that it has accepted only a single proton and is therefore a free radical. The bottom N of the central ring is now bonded down to an R group as well. To the right is an equilibrium arrow like the one described before, with a convergent arrow on top showing addition of H+ and e- (shown in blue). The structure to the right of this is the FADH2 (FMNH2) molecule, fully reduced, and labeled below. Here, the top N of the central ring is no longer radicalized; instead, it is bonded up to a blue H. The bottom N on the rightmost ring has also bonded down to a blue H.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048000"/>
            <a:ext cx="5448300"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04502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440</TotalTime>
  <Words>7049</Words>
  <Application>Microsoft Macintosh PowerPoint</Application>
  <PresentationFormat>On-screen Show (4:3)</PresentationFormat>
  <Paragraphs>516</Paragraphs>
  <Slides>60</Slides>
  <Notes>37</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Reduction Potential Determines Flow of Electrons</vt:lpstr>
      <vt:lpstr>PowerPoint Presentation</vt:lpstr>
      <vt:lpstr>PowerPoint Presentation</vt:lpstr>
      <vt:lpstr>PowerPoint Presentation</vt:lpstr>
      <vt:lpstr>NAD and NADP Are Common Redox Cofactors</vt:lpstr>
      <vt:lpstr>PowerPoint Presentation</vt:lpstr>
      <vt:lpstr>PowerPoint Presentation</vt:lpstr>
      <vt:lpstr>Lesson in Quantum Chemistry</vt:lpstr>
      <vt:lpstr>Flavin Cofactors Allow  Single Electron Transfers</vt:lpstr>
      <vt:lpstr>PowerPoint Presentation</vt:lpstr>
      <vt:lpstr>PowerPoint Presentation</vt:lpstr>
      <vt:lpstr>Energy from Reduced Fuels Is Used to Synthesize ATP in Animals</vt:lpstr>
      <vt:lpstr>Energy Flow in Cellular Respiration</vt:lpstr>
      <vt:lpstr>Chemiosmotic Theory</vt:lpstr>
      <vt:lpstr>Chemiosmotic Energy Coupling  Requires Membranes</vt:lpstr>
      <vt:lpstr>PowerPoint Presentation</vt:lpstr>
      <vt:lpstr>Structure of a Mitochondrion</vt:lpstr>
      <vt:lpstr>PowerPoint Presentation</vt:lpstr>
      <vt:lpstr>Electron-Transport Chain Complexes Contain a Series of Electron Carriers</vt:lpstr>
      <vt:lpstr>FMN and FAD: Electron Funnels</vt:lpstr>
      <vt:lpstr>Cytochromes</vt:lpstr>
      <vt:lpstr>Iron-Sulfur Clusters</vt:lpstr>
      <vt:lpstr>Coenzyme Q or Ubiquinone</vt:lpstr>
      <vt:lpstr>PowerPoint Presentation</vt:lpstr>
      <vt:lpstr>PowerPoint Presentation</vt:lpstr>
      <vt:lpstr> NADH:Ubiquinone Oxidoreductase, a.k.a. Complex I</vt:lpstr>
      <vt:lpstr>PowerPoint Presentation</vt:lpstr>
      <vt:lpstr>NADH:Ubiquinone Oxidoreducase Is a Proton Pump</vt:lpstr>
      <vt:lpstr>Succinate Dehydrogenase, a.k.a. Complex II</vt:lpstr>
      <vt:lpstr>PowerPoint Presentation</vt:lpstr>
      <vt:lpstr>Ubiquinone:Cytochrome c Oxidoreductase, Complex III</vt:lpstr>
      <vt:lpstr>PowerPoint Presentation</vt:lpstr>
      <vt:lpstr>The Q Cycle</vt:lpstr>
      <vt:lpstr>PowerPoint Presentation</vt:lpstr>
      <vt:lpstr>PowerPoint Presentation</vt:lpstr>
      <vt:lpstr>PowerPoint Presentation</vt:lpstr>
      <vt:lpstr>PowerPoint Presentation</vt:lpstr>
      <vt:lpstr>Summary of Electron Transport</vt:lpstr>
      <vt:lpstr>PowerPoint Presentation</vt:lpstr>
      <vt:lpstr>PowerPoint Presentation</vt:lpstr>
      <vt:lpstr>PowerPoint Presentation</vt:lpstr>
      <vt:lpstr>PowerPoint Presentation</vt:lpstr>
      <vt:lpstr>Mitochondrial ATP Synthase Complex </vt:lpstr>
      <vt:lpstr>PowerPoint Presentation</vt:lpstr>
      <vt:lpstr>PowerPoint Presentation</vt:lpstr>
      <vt:lpstr>PowerPoint Presentation</vt:lpstr>
      <vt:lpstr>PowerPoint Presentation</vt:lpstr>
      <vt:lpstr>PowerPoint Presentation</vt:lpstr>
      <vt:lpstr>Coupling Proton Translocation  to ATP Synthesis</vt:lpstr>
      <vt:lpstr>PowerPoint Presentation</vt:lpstr>
      <vt:lpstr>PowerPoint Presentation</vt:lpstr>
      <vt:lpstr>PowerPoint Presentation</vt:lpstr>
      <vt:lpstr>PowerPoint Presentation</vt:lpstr>
      <vt:lpstr>PowerPoint Presentation</vt:lpstr>
      <vt:lpstr>PowerPoint Presentation</vt:lpstr>
      <vt:lpstr>ATP Synthesis Can Be Uncoupled from ETC to Generate Heat</vt:lpstr>
      <vt:lpstr>Composition of Two Types of Fat Tissue</vt:lpstr>
      <vt:lpstr>Adipocytes of WAT and BAT</vt:lpstr>
      <vt:lpstr>Two Types of Fat Function</vt:lpstr>
      <vt:lpstr>Distribution of BAT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Huwe</dc:creator>
  <cp:lastModifiedBy>Peter Huwe</cp:lastModifiedBy>
  <cp:revision>26</cp:revision>
  <dcterms:created xsi:type="dcterms:W3CDTF">2018-03-19T02:50:46Z</dcterms:created>
  <dcterms:modified xsi:type="dcterms:W3CDTF">2020-03-16T17:04:03Z</dcterms:modified>
</cp:coreProperties>
</file>